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785AF-D3D7-41FA-B6D0-70511705D9BB}" v="1" dt="2021-01-20T20:06:30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7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3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3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" y="281998"/>
            <a:ext cx="10515600" cy="933739"/>
          </a:xfrm>
        </p:spPr>
        <p:txBody>
          <a:bodyPr/>
          <a:lstStyle/>
          <a:p>
            <a:r>
              <a:rPr lang="en-US" dirty="0"/>
              <a:t>Proposed Graduate Certificate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44" y="1215737"/>
            <a:ext cx="8927942" cy="5323490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sz="2600" b="1" dirty="0"/>
              <a:t>12 CH total: any 12 BME core or elective credits, but the following courses can count toward core BME ME/MS program.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721 Mathematical  Modeling in Physiology I (Audette, 3 CH)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720 Modern Biomedical Instrumentation (</a:t>
            </a:r>
            <a:r>
              <a:rPr lang="en-US" sz="2300" dirty="0" err="1"/>
              <a:t>Sozer</a:t>
            </a:r>
            <a:r>
              <a:rPr lang="en-US" sz="2300" dirty="0"/>
              <a:t>, 3 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726 Biomaterials 		(</a:t>
            </a:r>
            <a:r>
              <a:rPr lang="en-US" sz="2300" dirty="0" err="1"/>
              <a:t>Bulysheva</a:t>
            </a:r>
            <a:r>
              <a:rPr lang="en-US" sz="2300" dirty="0"/>
              <a:t>, 3 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300" dirty="0"/>
              <a:t>BME 795 Biomechanics 	(</a:t>
            </a:r>
            <a:r>
              <a:rPr lang="en-US" sz="2300" dirty="0" err="1"/>
              <a:t>Ringleb</a:t>
            </a:r>
            <a:r>
              <a:rPr lang="en-US" sz="2300" dirty="0"/>
              <a:t>, 3CH)</a:t>
            </a:r>
            <a:endParaRPr lang="en-US" sz="2300" u="sng" dirty="0"/>
          </a:p>
        </p:txBody>
      </p:sp>
    </p:spTree>
    <p:extLst>
      <p:ext uri="{BB962C8B-B14F-4D97-AF65-F5344CB8AC3E}">
        <p14:creationId xmlns:p14="http://schemas.microsoft.com/office/powerpoint/2010/main" val="13668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10C9-718E-DA4E-8373-767FBF2E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Elective Rotation Schedule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030DE9-AC47-DC42-A0A2-DAD7F36380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520" y="2255520"/>
          <a:ext cx="1085088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364">
                  <a:extLst>
                    <a:ext uri="{9D8B030D-6E8A-4147-A177-3AD203B41FA5}">
                      <a16:colId xmlns:a16="http://schemas.microsoft.com/office/drawing/2014/main" val="2439903985"/>
                    </a:ext>
                  </a:extLst>
                </a:gridCol>
                <a:gridCol w="3825130">
                  <a:extLst>
                    <a:ext uri="{9D8B030D-6E8A-4147-A177-3AD203B41FA5}">
                      <a16:colId xmlns:a16="http://schemas.microsoft.com/office/drawing/2014/main" val="2242261341"/>
                    </a:ext>
                  </a:extLst>
                </a:gridCol>
                <a:gridCol w="4137386">
                  <a:extLst>
                    <a:ext uri="{9D8B030D-6E8A-4147-A177-3AD203B41FA5}">
                      <a16:colId xmlns:a16="http://schemas.microsoft.com/office/drawing/2014/main" val="127800897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227176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74268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22358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Bulysheva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30086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923412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1494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765477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Bulysheva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0190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8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Listed Technical Electives for M.E./M.S./Cert.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BME 554 Introduction to </a:t>
            </a:r>
            <a:r>
              <a:rPr lang="en-US" dirty="0" err="1"/>
              <a:t>Bioelectrics</a:t>
            </a:r>
            <a:r>
              <a:rPr lang="en-US" dirty="0"/>
              <a:t> (Kong)</a:t>
            </a:r>
          </a:p>
          <a:p>
            <a:r>
              <a:rPr lang="en-US" dirty="0"/>
              <a:t>BME 562 Introduction to Medical Image Analysis (Audette)</a:t>
            </a:r>
          </a:p>
          <a:p>
            <a:r>
              <a:rPr lang="en-US" dirty="0"/>
              <a:t>BME 564 Biomedical Applications of Low Temperature Plasmas (</a:t>
            </a:r>
            <a:r>
              <a:rPr lang="en-US" dirty="0" err="1"/>
              <a:t>Laroussi</a:t>
            </a:r>
            <a:r>
              <a:rPr lang="en-US" dirty="0"/>
              <a:t>)</a:t>
            </a:r>
          </a:p>
          <a:p>
            <a:r>
              <a:rPr lang="en-US" dirty="0"/>
              <a:t>BME 612 Digital Signal Processing I (</a:t>
            </a:r>
            <a:r>
              <a:rPr lang="en-US" dirty="0" err="1"/>
              <a:t>Elbakary</a:t>
            </a:r>
            <a:r>
              <a:rPr lang="en-US" dirty="0"/>
              <a:t>)</a:t>
            </a:r>
          </a:p>
          <a:p>
            <a:r>
              <a:rPr lang="en-US" dirty="0"/>
              <a:t>BME 720 Modern Biomedical Instrumentation (</a:t>
            </a:r>
            <a:r>
              <a:rPr lang="en-US" dirty="0" err="1"/>
              <a:t>Sozer</a:t>
            </a:r>
            <a:r>
              <a:rPr lang="en-US" dirty="0"/>
              <a:t>)</a:t>
            </a:r>
          </a:p>
          <a:p>
            <a:r>
              <a:rPr lang="en-US" dirty="0"/>
              <a:t>BME 721 Mathematical Modeling in Physiology I (Audette)</a:t>
            </a:r>
          </a:p>
          <a:p>
            <a:r>
              <a:rPr lang="en-US" dirty="0"/>
              <a:t>BME 722 Mathematical Modeling in Physiology II (Audette)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BME 762 Applied Medical Image Analysis (</a:t>
            </a:r>
            <a:r>
              <a:rPr lang="en-US" dirty="0" err="1"/>
              <a:t>Audette</a:t>
            </a:r>
            <a:r>
              <a:rPr lang="en-US" dirty="0"/>
              <a:t>)</a:t>
            </a:r>
          </a:p>
          <a:p>
            <a:r>
              <a:rPr lang="en-US"/>
              <a:t>BME 7XX </a:t>
            </a:r>
            <a:r>
              <a:rPr lang="en-US" dirty="0"/>
              <a:t>Cellular Biomechanics (</a:t>
            </a:r>
            <a:r>
              <a:rPr lang="en-US" dirty="0" err="1"/>
              <a:t>Maruthamuthu</a:t>
            </a:r>
            <a:r>
              <a:rPr lang="en-US" dirty="0"/>
              <a:t>)</a:t>
            </a:r>
          </a:p>
          <a:p>
            <a:r>
              <a:rPr lang="en-US" dirty="0"/>
              <a:t>BME 795 Special Topics in Biomedical Engineering (many)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6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Proposed Graduate Certificate Curriculum</vt:lpstr>
      <vt:lpstr>Proposed Elective Rotation Schedule</vt:lpstr>
      <vt:lpstr>Currently Listed Technical Electives for M.E./M.S./Cert. Curriculum</vt:lpstr>
    </vt:vector>
  </TitlesOfParts>
  <Company>Old Dominion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MS Curriculum</dc:title>
  <dc:creator>Hugo Audette</dc:creator>
  <cp:lastModifiedBy>Michel Audette</cp:lastModifiedBy>
  <cp:revision>3</cp:revision>
  <dcterms:created xsi:type="dcterms:W3CDTF">2021-01-04T22:33:19Z</dcterms:created>
  <dcterms:modified xsi:type="dcterms:W3CDTF">2021-01-20T20:58:44Z</dcterms:modified>
</cp:coreProperties>
</file>