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4"/>
  </p:sldMasterIdLst>
  <p:sldIdLst>
    <p:sldId id="256" r:id="rId5"/>
    <p:sldId id="261" r:id="rId6"/>
    <p:sldId id="257" r:id="rId7"/>
    <p:sldId id="268" r:id="rId8"/>
    <p:sldId id="258" r:id="rId9"/>
    <p:sldId id="266" r:id="rId10"/>
    <p:sldId id="259" r:id="rId11"/>
    <p:sldId id="264" r:id="rId12"/>
    <p:sldId id="265" r:id="rId13"/>
    <p:sldId id="267" r:id="rId14"/>
    <p:sldId id="26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16" autoAdjust="0"/>
    <p:restoredTop sz="94660"/>
  </p:normalViewPr>
  <p:slideViewPr>
    <p:cSldViewPr snapToGrid="0">
      <p:cViewPr varScale="1">
        <p:scale>
          <a:sx n="94" d="100"/>
          <a:sy n="94" d="100"/>
        </p:scale>
        <p:origin x="96" y="25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2/18/2021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2/18/2021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2/18/2021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2/18/2021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2/18/2021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2/18/2021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hyperlink" Target="https://www.sreb.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awis.org/?Implicit_bias" TargetMode="External"/><Relationship Id="rId2" Type="http://schemas.openxmlformats.org/officeDocument/2006/relationships/hyperlink" Target="http://maa.org/sites/default/files/pdf/ABOUTMAA/avoiding_implicit_bias.pdf" TargetMode="External"/><Relationship Id="rId1" Type="http://schemas.openxmlformats.org/officeDocument/2006/relationships/slideLayout" Target="../slideLayouts/slideLayout8.xml"/><Relationship Id="rId4" Type="http://schemas.openxmlformats.org/officeDocument/2006/relationships/hyperlink" Target="https://implicit.harvard.edu/implicit/takeatest.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54B1C-9855-4527-8584-E133920E3841}"/>
              </a:ext>
            </a:extLst>
          </p:cNvPr>
          <p:cNvSpPr>
            <a:spLocks noGrp="1"/>
          </p:cNvSpPr>
          <p:nvPr>
            <p:ph type="ctr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COS Workshop on Recruiting and retaining diverse faculty</a:t>
            </a:r>
          </a:p>
        </p:txBody>
      </p:sp>
      <p:sp>
        <p:nvSpPr>
          <p:cNvPr id="3" name="Subtitle 2">
            <a:extLst>
              <a:ext uri="{FF2B5EF4-FFF2-40B4-BE49-F238E27FC236}">
                <a16:creationId xmlns:a16="http://schemas.microsoft.com/office/drawing/2014/main" id="{16B10471-0BDC-4524-A9BA-E9909B373171}"/>
              </a:ext>
            </a:extLst>
          </p:cNvPr>
          <p:cNvSpPr>
            <a:spLocks noGrp="1"/>
          </p:cNvSpPr>
          <p:nvPr>
            <p:ph type="subTitle" idx="1"/>
          </p:nvPr>
        </p:nvSpPr>
        <p:spPr/>
        <p:txBody>
          <a:bodyPr/>
          <a:lstStyle/>
          <a:p>
            <a:r>
              <a:rPr lang="en-US" sz="4000" dirty="0"/>
              <a:t>The Search</a:t>
            </a:r>
          </a:p>
          <a:p>
            <a:r>
              <a:rPr lang="en-US" dirty="0"/>
              <a:t>COS Diversity Committee</a:t>
            </a:r>
          </a:p>
        </p:txBody>
      </p:sp>
    </p:spTree>
    <p:extLst>
      <p:ext uri="{BB962C8B-B14F-4D97-AF65-F5344CB8AC3E}">
        <p14:creationId xmlns:p14="http://schemas.microsoft.com/office/powerpoint/2010/main" val="997538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6E1F5-7455-4A44-B083-95F99DF0E69C}"/>
              </a:ext>
            </a:extLst>
          </p:cNvPr>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Job Ad</a:t>
            </a:r>
            <a:endParaRPr lang="en-US" sz="4000" dirty="0"/>
          </a:p>
        </p:txBody>
      </p:sp>
      <p:sp>
        <p:nvSpPr>
          <p:cNvPr id="3" name="Content Placeholder 2">
            <a:extLst>
              <a:ext uri="{FF2B5EF4-FFF2-40B4-BE49-F238E27FC236}">
                <a16:creationId xmlns:a16="http://schemas.microsoft.com/office/drawing/2014/main" id="{7C2CD4C7-4D94-48C2-927C-B581FA0C90E3}"/>
              </a:ext>
            </a:extLst>
          </p:cNvPr>
          <p:cNvSpPr>
            <a:spLocks noGrp="1"/>
          </p:cNvSpPr>
          <p:nvPr>
            <p:ph idx="1"/>
          </p:nvPr>
        </p:nvSpPr>
        <p:spPr/>
        <p:txBody>
          <a:bodyPr>
            <a:normAutofit fontScale="92500" lnSpcReduction="10000"/>
          </a:bodyPr>
          <a:lstStyle/>
          <a:p>
            <a:pPr marL="0" indent="0">
              <a:buNone/>
            </a:pPr>
            <a:r>
              <a:rPr lang="en-US" sz="2000" dirty="0">
                <a:latin typeface="Times New Roman" panose="02020603050405020304" pitchFamily="18" charset="0"/>
                <a:cs typeface="Times New Roman" panose="02020603050405020304" pitchFamily="18" charset="0"/>
              </a:rPr>
              <a:t>“Masculine” terms deter female applicants.</a:t>
            </a:r>
          </a:p>
          <a:p>
            <a:pPr marL="0" indent="0">
              <a:buNone/>
            </a:pPr>
            <a:r>
              <a:rPr lang="en-US" sz="2000" dirty="0">
                <a:latin typeface="Times New Roman" panose="02020603050405020304" pitchFamily="18" charset="0"/>
                <a:cs typeface="Times New Roman" panose="02020603050405020304" pitchFamily="18" charset="0"/>
              </a:rPr>
              <a:t>Aggressive</a:t>
            </a:r>
          </a:p>
          <a:p>
            <a:pPr marL="0" indent="0">
              <a:buNone/>
            </a:pPr>
            <a:r>
              <a:rPr lang="en-US" sz="2000" dirty="0">
                <a:latin typeface="Times New Roman" panose="02020603050405020304" pitchFamily="18" charset="0"/>
                <a:cs typeface="Times New Roman" panose="02020603050405020304" pitchFamily="18" charset="0"/>
              </a:rPr>
              <a:t>Competitive</a:t>
            </a:r>
          </a:p>
          <a:p>
            <a:pPr marL="0" indent="0">
              <a:buNone/>
            </a:pPr>
            <a:r>
              <a:rPr lang="en-US" sz="2000" dirty="0">
                <a:latin typeface="Times New Roman" panose="02020603050405020304" pitchFamily="18" charset="0"/>
                <a:cs typeface="Times New Roman" panose="02020603050405020304" pitchFamily="18" charset="0"/>
              </a:rPr>
              <a:t>Dominate</a:t>
            </a:r>
          </a:p>
          <a:p>
            <a:pPr marL="0" indent="0">
              <a:buNone/>
            </a:pPr>
            <a:r>
              <a:rPr lang="en-US" sz="2000" dirty="0">
                <a:latin typeface="Times New Roman" panose="02020603050405020304" pitchFamily="18" charset="0"/>
                <a:cs typeface="Times New Roman" panose="02020603050405020304" pitchFamily="18" charset="0"/>
              </a:rPr>
              <a:t>Manage</a:t>
            </a:r>
          </a:p>
          <a:p>
            <a:pPr marL="0" indent="0">
              <a:buNone/>
            </a:pPr>
            <a:r>
              <a:rPr lang="en-US" sz="2000" dirty="0">
                <a:latin typeface="Times New Roman" panose="02020603050405020304" pitchFamily="18" charset="0"/>
                <a:cs typeface="Times New Roman" panose="02020603050405020304" pitchFamily="18" charset="0"/>
              </a:rPr>
              <a:t>“Non-gendered” terms attract female applicants.</a:t>
            </a:r>
          </a:p>
          <a:p>
            <a:pPr marL="0" indent="0">
              <a:buNone/>
            </a:pPr>
            <a:r>
              <a:rPr lang="en-US" sz="2000" dirty="0">
                <a:latin typeface="Times New Roman" panose="02020603050405020304" pitchFamily="18" charset="0"/>
                <a:cs typeface="Times New Roman" panose="02020603050405020304" pitchFamily="18" charset="0"/>
              </a:rPr>
              <a:t>Create</a:t>
            </a:r>
          </a:p>
          <a:p>
            <a:pPr marL="0" indent="0">
              <a:buNone/>
            </a:pPr>
            <a:r>
              <a:rPr lang="en-US" sz="2000" dirty="0">
                <a:latin typeface="Times New Roman" panose="02020603050405020304" pitchFamily="18" charset="0"/>
                <a:cs typeface="Times New Roman" panose="02020603050405020304" pitchFamily="18" charset="0"/>
              </a:rPr>
              <a:t>Develop</a:t>
            </a:r>
          </a:p>
          <a:p>
            <a:pPr marL="0" indent="0">
              <a:buNone/>
            </a:pPr>
            <a:r>
              <a:rPr lang="en-US" sz="2000" dirty="0">
                <a:latin typeface="Times New Roman" panose="02020603050405020304" pitchFamily="18" charset="0"/>
                <a:cs typeface="Times New Roman" panose="02020603050405020304" pitchFamily="18" charset="0"/>
              </a:rPr>
              <a:t>Facilitate</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Reference letters often use more laudatory language in referring to male job candidates.</a:t>
            </a:r>
          </a:p>
          <a:p>
            <a:pPr marL="0" indent="0">
              <a:buNone/>
            </a:pPr>
            <a:r>
              <a:rPr lang="en-US" sz="2000" dirty="0">
                <a:latin typeface="Times New Roman" panose="02020603050405020304" pitchFamily="18" charset="0"/>
                <a:cs typeface="Times New Roman" panose="02020603050405020304" pitchFamily="18" charset="0"/>
              </a:rPr>
              <a:t>Gaucher, </a:t>
            </a:r>
            <a:r>
              <a:rPr lang="en-US" sz="2000" dirty="0" err="1">
                <a:latin typeface="Times New Roman" panose="02020603050405020304" pitchFamily="18" charset="0"/>
                <a:cs typeface="Times New Roman" panose="02020603050405020304" pitchFamily="18" charset="0"/>
              </a:rPr>
              <a:t>Frisen</a:t>
            </a:r>
            <a:r>
              <a:rPr lang="en-US" sz="2000" dirty="0">
                <a:latin typeface="Times New Roman" panose="02020603050405020304" pitchFamily="18" charset="0"/>
                <a:cs typeface="Times New Roman" panose="02020603050405020304" pitchFamily="18" charset="0"/>
              </a:rPr>
              <a:t> and Kay 2011</a:t>
            </a:r>
          </a:p>
          <a:p>
            <a:pPr marL="0" indent="0">
              <a:buNone/>
            </a:pPr>
            <a:endParaRPr lang="en-US" sz="2000" dirty="0">
              <a:latin typeface="Times New Roman" panose="02020603050405020304" pitchFamily="18" charset="0"/>
              <a:cs typeface="Times New Roman" panose="02020603050405020304" pitchFamily="18" charset="0"/>
            </a:endParaRPr>
          </a:p>
        </p:txBody>
      </p:sp>
      <p:sp>
        <p:nvSpPr>
          <p:cNvPr id="4" name="Text Placeholder 3">
            <a:extLst>
              <a:ext uri="{FF2B5EF4-FFF2-40B4-BE49-F238E27FC236}">
                <a16:creationId xmlns:a16="http://schemas.microsoft.com/office/drawing/2014/main" id="{2B82A3C3-F271-475C-8FC4-1579D81F20D4}"/>
              </a:ext>
            </a:extLst>
          </p:cNvPr>
          <p:cNvSpPr>
            <a:spLocks noGrp="1"/>
          </p:cNvSpPr>
          <p:nvPr>
            <p:ph type="body" sz="half" idx="2"/>
          </p:nvPr>
        </p:nvSpPr>
        <p:spPr/>
        <p:txBody>
          <a:bodyPr>
            <a:normAutofit/>
          </a:bodyPr>
          <a:lstStyle/>
          <a:p>
            <a:r>
              <a:rPr lang="en-US" sz="4000" dirty="0">
                <a:latin typeface="Times New Roman" panose="02020603050405020304" pitchFamily="18" charset="0"/>
                <a:cs typeface="Times New Roman" panose="02020603050405020304" pitchFamily="18" charset="0"/>
              </a:rPr>
              <a:t>Avoid “gendered” language</a:t>
            </a:r>
          </a:p>
        </p:txBody>
      </p:sp>
    </p:spTree>
    <p:extLst>
      <p:ext uri="{BB962C8B-B14F-4D97-AF65-F5344CB8AC3E}">
        <p14:creationId xmlns:p14="http://schemas.microsoft.com/office/powerpoint/2010/main" val="937467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8C0C2-CBEC-400D-AA93-6C650FB6FD55}"/>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Placement of the job ad</a:t>
            </a:r>
          </a:p>
        </p:txBody>
      </p:sp>
      <p:sp>
        <p:nvSpPr>
          <p:cNvPr id="3" name="Content Placeholder 2">
            <a:extLst>
              <a:ext uri="{FF2B5EF4-FFF2-40B4-BE49-F238E27FC236}">
                <a16:creationId xmlns:a16="http://schemas.microsoft.com/office/drawing/2014/main" id="{E0BFC68C-C998-42E1-970A-BA12CE19A012}"/>
              </a:ext>
            </a:extLst>
          </p:cNvPr>
          <p:cNvSpPr>
            <a:spLocks noGrp="1"/>
          </p:cNvSpPr>
          <p:nvPr>
            <p:ph idx="1"/>
          </p:nvPr>
        </p:nvSpPr>
        <p:spPr/>
        <p:txBody>
          <a:bodyPr>
            <a:normAutofit lnSpcReduction="10000"/>
          </a:bodyPr>
          <a:lstStyle/>
          <a:p>
            <a:pPr marL="0" indent="0">
              <a:buNone/>
            </a:pPr>
            <a:r>
              <a:rPr lang="en-US" sz="2000" dirty="0">
                <a:latin typeface="Times New Roman" panose="02020603050405020304" pitchFamily="18" charset="0"/>
                <a:cs typeface="Times New Roman" panose="02020603050405020304" pitchFamily="18" charset="0"/>
              </a:rPr>
              <a:t>Place ad in:	Standard sites where ODU places ads</a:t>
            </a:r>
          </a:p>
          <a:p>
            <a:pPr marL="0" indent="0">
              <a:buNone/>
            </a:pPr>
            <a:r>
              <a:rPr lang="en-US" sz="2000" dirty="0">
                <a:latin typeface="Times New Roman" panose="02020603050405020304" pitchFamily="18" charset="0"/>
                <a:cs typeface="Times New Roman" panose="02020603050405020304" pitchFamily="18" charset="0"/>
              </a:rPr>
              <a:t>		Diversity-related sites</a:t>
            </a:r>
          </a:p>
          <a:p>
            <a:pPr marL="0" indent="0">
              <a:buNone/>
            </a:pPr>
            <a:r>
              <a:rPr lang="en-US" sz="2000" dirty="0">
                <a:latin typeface="Times New Roman" panose="02020603050405020304" pitchFamily="18" charset="0"/>
                <a:cs typeface="Times New Roman" panose="02020603050405020304" pitchFamily="18" charset="0"/>
              </a:rPr>
              <a:t>		Specialty academic society sites</a:t>
            </a:r>
          </a:p>
          <a:p>
            <a:pPr marL="0" indent="0">
              <a:buNone/>
            </a:pPr>
            <a:r>
              <a:rPr lang="en-US" sz="2000" dirty="0">
                <a:latin typeface="Times New Roman" panose="02020603050405020304" pitchFamily="18" charset="0"/>
                <a:cs typeface="Times New Roman" panose="02020603050405020304" pitchFamily="18" charset="0"/>
              </a:rPr>
              <a:t>Send ad to:	Minority-serving institutions</a:t>
            </a:r>
          </a:p>
          <a:p>
            <a:pPr marL="0" indent="0">
              <a:buNone/>
            </a:pPr>
            <a:r>
              <a:rPr lang="en-US" sz="2000" dirty="0">
                <a:latin typeface="Times New Roman" panose="02020603050405020304" pitchFamily="18" charset="0"/>
                <a:cs typeface="Times New Roman" panose="02020603050405020304" pitchFamily="18" charset="0"/>
              </a:rPr>
              <a:t>		Individuals recommended by colleagues</a:t>
            </a:r>
          </a:p>
          <a:p>
            <a:pPr marL="0" indent="0">
              <a:buNone/>
            </a:pPr>
            <a:r>
              <a:rPr lang="en-US" sz="2000" dirty="0">
                <a:latin typeface="Times New Roman" panose="02020603050405020304" pitchFamily="18" charset="0"/>
                <a:cs typeface="Times New Roman" panose="02020603050405020304" pitchFamily="18" charset="0"/>
              </a:rPr>
              <a:t>		Contacts made at conferences such as SREB</a:t>
            </a:r>
          </a:p>
          <a:p>
            <a:pPr marL="0" indent="0">
              <a:buNone/>
            </a:pPr>
            <a:r>
              <a:rPr lang="en-US" sz="2000" dirty="0">
                <a:latin typeface="Times New Roman" panose="02020603050405020304" pitchFamily="18" charset="0"/>
                <a:cs typeface="Times New Roman" panose="02020603050405020304" pitchFamily="18" charset="0"/>
              </a:rPr>
              <a:t>		(Southern Regional Education Board)				</a:t>
            </a:r>
            <a:r>
              <a:rPr lang="en-US" sz="2000" dirty="0">
                <a:latin typeface="Times New Roman" panose="02020603050405020304" pitchFamily="18" charset="0"/>
                <a:cs typeface="Times New Roman" panose="02020603050405020304" pitchFamily="18" charset="0"/>
                <a:hlinkClick r:id="rId2"/>
              </a:rPr>
              <a:t>https://www.sreb.org/</a:t>
            </a: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92159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EBC35-E26C-4D59-998C-E5F24888F0AD}"/>
              </a:ext>
            </a:extLst>
          </p:cNvPr>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The Search</a:t>
            </a:r>
          </a:p>
        </p:txBody>
      </p:sp>
      <p:sp>
        <p:nvSpPr>
          <p:cNvPr id="3" name="Content Placeholder 2">
            <a:extLst>
              <a:ext uri="{FF2B5EF4-FFF2-40B4-BE49-F238E27FC236}">
                <a16:creationId xmlns:a16="http://schemas.microsoft.com/office/drawing/2014/main" id="{4249ACA7-982B-429C-BF96-DADA2938F7A8}"/>
              </a:ext>
            </a:extLst>
          </p:cNvPr>
          <p:cNvSpPr>
            <a:spLocks noGrp="1"/>
          </p:cNvSpPr>
          <p:nvPr>
            <p:ph idx="1"/>
          </p:nvPr>
        </p:nvSpPr>
        <p:spPr/>
        <p:txBody>
          <a:bodyPr/>
          <a:lstStyle/>
          <a:p>
            <a:pPr marL="0" indent="0">
              <a:buNone/>
            </a:pPr>
            <a:r>
              <a:rPr lang="en-US" sz="4000" dirty="0">
                <a:latin typeface="Times New Roman" panose="02020603050405020304" pitchFamily="18" charset="0"/>
                <a:cs typeface="Times New Roman" panose="02020603050405020304" pitchFamily="18" charset="0"/>
              </a:rPr>
              <a:t>The search committee</a:t>
            </a:r>
          </a:p>
          <a:p>
            <a:pPr marL="0" indent="0">
              <a:buNone/>
            </a:pPr>
            <a:r>
              <a:rPr lang="en-US" sz="4000" dirty="0">
                <a:latin typeface="Times New Roman" panose="02020603050405020304" pitchFamily="18" charset="0"/>
                <a:cs typeface="Times New Roman" panose="02020603050405020304" pitchFamily="18" charset="0"/>
              </a:rPr>
              <a:t>The Diversity Advocate</a:t>
            </a:r>
          </a:p>
          <a:p>
            <a:pPr marL="0" indent="0">
              <a:buNone/>
            </a:pPr>
            <a:r>
              <a:rPr lang="en-US" sz="4000" dirty="0">
                <a:latin typeface="Times New Roman" panose="02020603050405020304" pitchFamily="18" charset="0"/>
                <a:cs typeface="Times New Roman" panose="02020603050405020304" pitchFamily="18" charset="0"/>
              </a:rPr>
              <a:t>The job ad</a:t>
            </a:r>
          </a:p>
          <a:p>
            <a:pPr marL="0" indent="0">
              <a:buNone/>
            </a:pPr>
            <a:r>
              <a:rPr lang="en-US" sz="4000" dirty="0">
                <a:latin typeface="Times New Roman" panose="02020603050405020304" pitchFamily="18" charset="0"/>
                <a:cs typeface="Times New Roman" panose="02020603050405020304" pitchFamily="18" charset="0"/>
              </a:rPr>
              <a:t>Job ad placement</a:t>
            </a:r>
          </a:p>
          <a:p>
            <a:pPr marL="0" indent="0">
              <a:buNone/>
            </a:pPr>
            <a:endParaRPr lang="en-US" dirty="0"/>
          </a:p>
        </p:txBody>
      </p:sp>
    </p:spTree>
    <p:extLst>
      <p:ext uri="{BB962C8B-B14F-4D97-AF65-F5344CB8AC3E}">
        <p14:creationId xmlns:p14="http://schemas.microsoft.com/office/powerpoint/2010/main" val="2175142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3DE8F-6017-4A92-B087-B266C9F65F3F}"/>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The Search Committee</a:t>
            </a:r>
          </a:p>
        </p:txBody>
      </p:sp>
      <p:sp>
        <p:nvSpPr>
          <p:cNvPr id="3" name="Content Placeholder 2">
            <a:extLst>
              <a:ext uri="{FF2B5EF4-FFF2-40B4-BE49-F238E27FC236}">
                <a16:creationId xmlns:a16="http://schemas.microsoft.com/office/drawing/2014/main" id="{31862F8D-1808-46A5-8285-32665DEC63A5}"/>
              </a:ext>
            </a:extLst>
          </p:cNvPr>
          <p:cNvSpPr>
            <a:spLocks noGrp="1"/>
          </p:cNvSpPr>
          <p:nvPr>
            <p:ph idx="1"/>
          </p:nvPr>
        </p:nvSpPr>
        <p:spPr/>
        <p:txBody>
          <a:bodyPr>
            <a:normAutofit fontScale="92500" lnSpcReduction="20000"/>
          </a:bodyPr>
          <a:lstStyle/>
          <a:p>
            <a:pPr marL="0" indent="0">
              <a:buNone/>
            </a:pPr>
            <a:r>
              <a:rPr lang="en-US" sz="1900" dirty="0">
                <a:latin typeface="Times New Roman" panose="02020603050405020304" pitchFamily="18" charset="0"/>
                <a:cs typeface="Times New Roman" panose="02020603050405020304" pitchFamily="18" charset="0"/>
              </a:rPr>
              <a:t>Search committee composition should be diverse:	</a:t>
            </a:r>
          </a:p>
          <a:p>
            <a:pPr marL="0" indent="0">
              <a:buNone/>
            </a:pPr>
            <a:r>
              <a:rPr lang="en-US" sz="1900" dirty="0">
                <a:latin typeface="Times New Roman" panose="02020603050405020304" pitchFamily="18" charset="0"/>
                <a:cs typeface="Times New Roman" panose="02020603050405020304" pitchFamily="18" charset="0"/>
              </a:rPr>
              <a:t>	Junior and senior faculty	 </a:t>
            </a:r>
          </a:p>
          <a:p>
            <a:pPr marL="0" indent="0">
              <a:buNone/>
            </a:pPr>
            <a:r>
              <a:rPr lang="en-US" sz="1900" dirty="0">
                <a:latin typeface="Times New Roman" panose="02020603050405020304" pitchFamily="18" charset="0"/>
                <a:cs typeface="Times New Roman" panose="02020603050405020304" pitchFamily="18" charset="0"/>
              </a:rPr>
              <a:t>	One member outside of specialty </a:t>
            </a:r>
          </a:p>
          <a:p>
            <a:pPr marL="0" indent="0">
              <a:buNone/>
            </a:pPr>
            <a:r>
              <a:rPr lang="en-US" sz="1900" dirty="0">
                <a:latin typeface="Times New Roman" panose="02020603050405020304" pitchFamily="18" charset="0"/>
                <a:cs typeface="Times New Roman" panose="02020603050405020304" pitchFamily="18" charset="0"/>
              </a:rPr>
              <a:t>	Graduate student </a:t>
            </a:r>
          </a:p>
          <a:p>
            <a:pPr marL="0" indent="0">
              <a:buNone/>
            </a:pPr>
            <a:r>
              <a:rPr lang="en-US" sz="1900" dirty="0">
                <a:latin typeface="Times New Roman" panose="02020603050405020304" pitchFamily="18" charset="0"/>
                <a:cs typeface="Times New Roman" panose="02020603050405020304" pitchFamily="18" charset="0"/>
              </a:rPr>
              <a:t>	Diversity Advocate</a:t>
            </a:r>
          </a:p>
          <a:p>
            <a:pPr marL="0" indent="0">
              <a:buNone/>
            </a:pPr>
            <a:r>
              <a:rPr lang="en-US" sz="1900" dirty="0">
                <a:latin typeface="Times New Roman" panose="02020603050405020304" pitchFamily="18" charset="0"/>
                <a:cs typeface="Times New Roman" panose="02020603050405020304" pitchFamily="18" charset="0"/>
              </a:rPr>
              <a:t>Committee member duties:	</a:t>
            </a:r>
          </a:p>
          <a:p>
            <a:pPr marL="0" indent="0">
              <a:buNone/>
            </a:pPr>
            <a:r>
              <a:rPr lang="en-US" sz="1900" dirty="0">
                <a:latin typeface="Times New Roman" panose="02020603050405020304" pitchFamily="18" charset="0"/>
                <a:cs typeface="Times New Roman" panose="02020603050405020304" pitchFamily="18" charset="0"/>
              </a:rPr>
              <a:t>	All members should be committed to a diverse search</a:t>
            </a:r>
          </a:p>
          <a:p>
            <a:pPr marL="0" indent="0">
              <a:buNone/>
            </a:pPr>
            <a:r>
              <a:rPr lang="en-US" sz="1900" dirty="0">
                <a:latin typeface="Times New Roman" panose="02020603050405020304" pitchFamily="18" charset="0"/>
                <a:cs typeface="Times New Roman" panose="02020603050405020304" pitchFamily="18" charset="0"/>
              </a:rPr>
              <a:t>	Follow steps outlined by Diversity Advocate</a:t>
            </a:r>
          </a:p>
          <a:p>
            <a:pPr marL="0" indent="0">
              <a:buNone/>
            </a:pPr>
            <a:r>
              <a:rPr lang="en-US" sz="1900" dirty="0">
                <a:latin typeface="Times New Roman" panose="02020603050405020304" pitchFamily="18" charset="0"/>
                <a:cs typeface="Times New Roman" panose="02020603050405020304" pitchFamily="18" charset="0"/>
              </a:rPr>
              <a:t>	Avoid implicit bias</a:t>
            </a:r>
          </a:p>
          <a:p>
            <a:pPr marL="0" indent="0">
              <a:buNone/>
            </a:pPr>
            <a:endParaRPr lang="en-US" sz="1900" dirty="0">
              <a:latin typeface="Times New Roman" panose="02020603050405020304" pitchFamily="18" charset="0"/>
              <a:cs typeface="Times New Roman" panose="02020603050405020304" pitchFamily="18" charset="0"/>
            </a:endParaRPr>
          </a:p>
          <a:p>
            <a:pPr marL="0" indent="0">
              <a:buNone/>
            </a:pPr>
            <a:endParaRPr lang="en-US" sz="19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1345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6E1F5-7455-4A44-B083-95F99DF0E69C}"/>
              </a:ext>
            </a:extLst>
          </p:cNvPr>
          <p:cNvSpPr>
            <a:spLocks noGrp="1"/>
          </p:cNvSpPr>
          <p:nvPr>
            <p:ph type="title"/>
          </p:nvPr>
        </p:nvSpPr>
        <p:spPr/>
        <p:txBody>
          <a:bodyPr>
            <a:normAutofit fontScale="90000"/>
          </a:bodyPr>
          <a:lstStyle/>
          <a:p>
            <a:r>
              <a:rPr lang="en-US" sz="4000" dirty="0">
                <a:latin typeface="Times New Roman" panose="02020603050405020304" pitchFamily="18" charset="0"/>
                <a:cs typeface="Times New Roman" panose="02020603050405020304" pitchFamily="18" charset="0"/>
              </a:rPr>
              <a:t>The Search Committee</a:t>
            </a:r>
            <a:endParaRPr lang="en-US" sz="4000" dirty="0"/>
          </a:p>
        </p:txBody>
      </p:sp>
      <p:sp>
        <p:nvSpPr>
          <p:cNvPr id="3" name="Content Placeholder 2">
            <a:extLst>
              <a:ext uri="{FF2B5EF4-FFF2-40B4-BE49-F238E27FC236}">
                <a16:creationId xmlns:a16="http://schemas.microsoft.com/office/drawing/2014/main" id="{7C2CD4C7-4D94-48C2-927C-B581FA0C90E3}"/>
              </a:ext>
            </a:extLst>
          </p:cNvPr>
          <p:cNvSpPr>
            <a:spLocks noGrp="1"/>
          </p:cNvSpPr>
          <p:nvPr>
            <p:ph idx="1"/>
          </p:nvPr>
        </p:nvSpPr>
        <p:spPr/>
        <p:txBody>
          <a:bodyPr>
            <a:normAutofit/>
          </a:bodyPr>
          <a:lstStyle/>
          <a:p>
            <a:pPr marL="0" indent="0" algn="ctr">
              <a:buNone/>
            </a:pPr>
            <a:r>
              <a:rPr lang="en-US" sz="2000" dirty="0">
                <a:latin typeface="Times New Roman" panose="02020603050405020304" pitchFamily="18" charset="0"/>
                <a:cs typeface="Times New Roman" panose="02020603050405020304" pitchFamily="18" charset="0"/>
              </a:rPr>
              <a:t>Resources on implicit bias</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Romero 2017 </a:t>
            </a:r>
          </a:p>
          <a:p>
            <a:pPr marL="0" indent="0">
              <a:buNone/>
            </a:pPr>
            <a:r>
              <a:rPr lang="en-US" sz="2000" dirty="0">
                <a:latin typeface="Times New Roman" panose="02020603050405020304" pitchFamily="18" charset="0"/>
                <a:cs typeface="Times New Roman" panose="02020603050405020304" pitchFamily="18" charset="0"/>
              </a:rPr>
              <a:t>Mathematical Association of America</a:t>
            </a:r>
          </a:p>
          <a:p>
            <a:pPr marL="0" indent="0">
              <a:buNone/>
            </a:pPr>
            <a:r>
              <a:rPr lang="en-US" sz="2000" dirty="0">
                <a:solidFill>
                  <a:srgbClr val="00B0F0"/>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http://maa.org/sites/default/files/pdf/ABOUTMAA/avoiding_implicit_bias.pdf</a:t>
            </a:r>
            <a:endParaRPr lang="en-US" sz="2000" dirty="0">
              <a:solidFill>
                <a:srgbClr val="00B0F0"/>
              </a:solidFill>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Association of Women in Science (AWIS)</a:t>
            </a:r>
          </a:p>
          <a:p>
            <a:pPr marL="0" indent="0">
              <a:buNone/>
            </a:pPr>
            <a:r>
              <a:rPr lang="en-US" sz="2000" dirty="0">
                <a:latin typeface="Times New Roman" panose="02020603050405020304" pitchFamily="18" charset="0"/>
                <a:cs typeface="Times New Roman" panose="02020603050405020304" pitchFamily="18" charset="0"/>
                <a:hlinkClick r:id="rId3"/>
              </a:rPr>
              <a:t>http://www.awis.org/?Implicit_bias</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Harvard Implicit Bias Self-tests </a:t>
            </a:r>
            <a:r>
              <a:rPr lang="en-US" sz="2000" dirty="0">
                <a:latin typeface="Times New Roman" panose="02020603050405020304" pitchFamily="18" charset="0"/>
                <a:cs typeface="Times New Roman" panose="02020603050405020304" pitchFamily="18" charset="0"/>
                <a:hlinkClick r:id="rId4"/>
              </a:rPr>
              <a:t>https://implicit.harvard.edu/implicit/takeatest.html</a:t>
            </a: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
        <p:nvSpPr>
          <p:cNvPr id="4" name="Text Placeholder 3">
            <a:extLst>
              <a:ext uri="{FF2B5EF4-FFF2-40B4-BE49-F238E27FC236}">
                <a16:creationId xmlns:a16="http://schemas.microsoft.com/office/drawing/2014/main" id="{2B82A3C3-F271-475C-8FC4-1579D81F20D4}"/>
              </a:ext>
            </a:extLst>
          </p:cNvPr>
          <p:cNvSpPr>
            <a:spLocks noGrp="1"/>
          </p:cNvSpPr>
          <p:nvPr>
            <p:ph type="body" sz="half" idx="2"/>
          </p:nvPr>
        </p:nvSpPr>
        <p:spPr/>
        <p:txBody>
          <a:bodyPr>
            <a:normAutofit/>
          </a:bodyPr>
          <a:lstStyle/>
          <a:p>
            <a:r>
              <a:rPr lang="en-US" sz="4000" dirty="0">
                <a:latin typeface="Times New Roman" panose="02020603050405020304" pitchFamily="18" charset="0"/>
                <a:cs typeface="Times New Roman" panose="02020603050405020304" pitchFamily="18" charset="0"/>
              </a:rPr>
              <a:t>Avoid implicit bias</a:t>
            </a:r>
          </a:p>
        </p:txBody>
      </p:sp>
    </p:spTree>
    <p:extLst>
      <p:ext uri="{BB962C8B-B14F-4D97-AF65-F5344CB8AC3E}">
        <p14:creationId xmlns:p14="http://schemas.microsoft.com/office/powerpoint/2010/main" val="3337038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EC074-1991-4FA4-8336-93495CEA625B}"/>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The diversity advocate</a:t>
            </a:r>
          </a:p>
        </p:txBody>
      </p:sp>
      <p:sp>
        <p:nvSpPr>
          <p:cNvPr id="3" name="Content Placeholder 2">
            <a:extLst>
              <a:ext uri="{FF2B5EF4-FFF2-40B4-BE49-F238E27FC236}">
                <a16:creationId xmlns:a16="http://schemas.microsoft.com/office/drawing/2014/main" id="{7D94674F-1CA0-4CE5-8E7E-337B4A6C8A3D}"/>
              </a:ext>
            </a:extLst>
          </p:cNvPr>
          <p:cNvSpPr>
            <a:spLocks noGrp="1"/>
          </p:cNvSpPr>
          <p:nvPr>
            <p:ph idx="1"/>
          </p:nvPr>
        </p:nvSpPr>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Selection of the Diversity Advocate (DA)</a:t>
            </a:r>
          </a:p>
          <a:p>
            <a:pPr marL="0" indent="0">
              <a:buNone/>
            </a:pPr>
            <a:r>
              <a:rPr lang="en-US" sz="2800" dirty="0">
                <a:latin typeface="Times New Roman" panose="02020603050405020304" pitchFamily="18" charset="0"/>
                <a:cs typeface="Times New Roman" panose="02020603050405020304" pitchFamily="18" charset="0"/>
              </a:rPr>
              <a:t>	Search committee member either volunteers 	or chair appoints DA</a:t>
            </a:r>
          </a:p>
          <a:p>
            <a:pPr marL="0" indent="0">
              <a:buNone/>
            </a:pPr>
            <a:r>
              <a:rPr lang="en-US" sz="2800" dirty="0">
                <a:latin typeface="Times New Roman" panose="02020603050405020304" pitchFamily="18" charset="0"/>
                <a:cs typeface="Times New Roman" panose="02020603050405020304" pitchFamily="18" charset="0"/>
              </a:rPr>
              <a:t>DA guidelines</a:t>
            </a:r>
          </a:p>
          <a:p>
            <a:pPr marL="0" indent="0">
              <a:buNone/>
            </a:pPr>
            <a:r>
              <a:rPr lang="en-US" sz="2800" dirty="0">
                <a:latin typeface="Times New Roman" panose="02020603050405020304" pitchFamily="18" charset="0"/>
                <a:cs typeface="Times New Roman" panose="02020603050405020304" pitchFamily="18" charset="0"/>
              </a:rPr>
              <a:t>DA arranges meeting for job candidate with member 	of COS Diversity Committee</a:t>
            </a:r>
          </a:p>
        </p:txBody>
      </p:sp>
    </p:spTree>
    <p:extLst>
      <p:ext uri="{BB962C8B-B14F-4D97-AF65-F5344CB8AC3E}">
        <p14:creationId xmlns:p14="http://schemas.microsoft.com/office/powerpoint/2010/main" val="3643484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A4A74-846C-4C9E-9855-F560FF4F2FD9}"/>
              </a:ext>
            </a:extLst>
          </p:cNvPr>
          <p:cNvSpPr>
            <a:spLocks noGrp="1"/>
          </p:cNvSpPr>
          <p:nvPr>
            <p:ph type="title"/>
          </p:nvPr>
        </p:nvSpPr>
        <p:spPr/>
        <p:txBody>
          <a:bodyPr>
            <a:noAutofit/>
          </a:bodyPr>
          <a:lstStyle/>
          <a:p>
            <a:r>
              <a:rPr lang="en-US" sz="4000" dirty="0">
                <a:latin typeface="Times New Roman" panose="02020603050405020304" pitchFamily="18" charset="0"/>
                <a:cs typeface="Times New Roman" panose="02020603050405020304" pitchFamily="18" charset="0"/>
              </a:rPr>
              <a:t>The Diversity Advocate</a:t>
            </a:r>
          </a:p>
        </p:txBody>
      </p:sp>
      <p:sp>
        <p:nvSpPr>
          <p:cNvPr id="3" name="Content Placeholder 2">
            <a:extLst>
              <a:ext uri="{FF2B5EF4-FFF2-40B4-BE49-F238E27FC236}">
                <a16:creationId xmlns:a16="http://schemas.microsoft.com/office/drawing/2014/main" id="{67E5194C-54A9-4B5F-AA26-6B7E764BFEBC}"/>
              </a:ext>
            </a:extLst>
          </p:cNvPr>
          <p:cNvSpPr>
            <a:spLocks noGrp="1"/>
          </p:cNvSpPr>
          <p:nvPr>
            <p:ph idx="1"/>
          </p:nvPr>
        </p:nvSpPr>
        <p:spPr/>
        <p:txBody>
          <a:bodyPr>
            <a:normAutofit fontScale="62500" lnSpcReduction="20000"/>
          </a:bodyPr>
          <a:lstStyle/>
          <a:p>
            <a:pPr marL="0" marR="0" indent="0" algn="ctr">
              <a:spcBef>
                <a:spcPts val="0"/>
              </a:spcBef>
              <a:spcAft>
                <a:spcPts val="0"/>
              </a:spcAft>
              <a:buNone/>
            </a:pPr>
            <a:r>
              <a:rPr lang="en-US" sz="2600" u="sng" dirty="0">
                <a:effectLst/>
                <a:latin typeface="Times New Roman" panose="02020603050405020304" pitchFamily="18" charset="0"/>
                <a:ea typeface="Times New Roman" panose="02020603050405020304" pitchFamily="18" charset="0"/>
              </a:rPr>
              <a:t>Checklist for Diversity Advocate on Search Committee to Ensure the Committee Members Perform these Actions:</a:t>
            </a:r>
            <a:endParaRPr lang="en-US" sz="26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dirty="0">
                <a:effectLst/>
                <a:latin typeface="Times New Roman" panose="02020603050405020304" pitchFamily="18" charset="0"/>
                <a:ea typeface="Times New Roman" panose="02020603050405020304" pitchFamily="18" charset="0"/>
              </a:rPr>
              <a:t>____Job ad includes ODU commitment to diversity.</a:t>
            </a:r>
          </a:p>
          <a:p>
            <a:pPr marL="0" marR="0" indent="0">
              <a:spcBef>
                <a:spcPts val="0"/>
              </a:spcBef>
              <a:spcAft>
                <a:spcPts val="0"/>
              </a:spcAft>
              <a:buNone/>
            </a:pPr>
            <a:r>
              <a:rPr lang="en-US"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dirty="0">
                <a:effectLst/>
                <a:latin typeface="Times New Roman" panose="02020603050405020304" pitchFamily="18" charset="0"/>
                <a:ea typeface="Times New Roman" panose="02020603050405020304" pitchFamily="18" charset="0"/>
              </a:rPr>
              <a:t>____Job ad does not have wording that might exclude diverse candidates.</a:t>
            </a:r>
          </a:p>
          <a:p>
            <a:pPr marL="0" marR="0" indent="0">
              <a:spcBef>
                <a:spcPts val="0"/>
              </a:spcBef>
              <a:spcAft>
                <a:spcPts val="0"/>
              </a:spcAft>
              <a:buNone/>
            </a:pPr>
            <a:r>
              <a:rPr lang="en-US"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dirty="0">
                <a:effectLst/>
                <a:latin typeface="Times New Roman" panose="02020603050405020304" pitchFamily="18" charset="0"/>
                <a:ea typeface="Times New Roman" panose="02020603050405020304" pitchFamily="18" charset="0"/>
              </a:rPr>
              <a:t>____ Job ad has been placed on diversity-related websites.</a:t>
            </a:r>
          </a:p>
          <a:p>
            <a:pPr marL="0" marR="0" indent="0">
              <a:spcBef>
                <a:spcPts val="0"/>
              </a:spcBef>
              <a:spcAft>
                <a:spcPts val="0"/>
              </a:spcAft>
              <a:buNone/>
            </a:pPr>
            <a:r>
              <a:rPr lang="en-US"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dirty="0">
                <a:effectLst/>
                <a:latin typeface="Times New Roman" panose="02020603050405020304" pitchFamily="18" charset="0"/>
                <a:ea typeface="Times New Roman" panose="02020603050405020304" pitchFamily="18" charset="0"/>
              </a:rPr>
              <a:t>____ Job ad has been sent to specialty societies.</a:t>
            </a:r>
          </a:p>
          <a:p>
            <a:pPr marL="0" marR="0" indent="0">
              <a:spcBef>
                <a:spcPts val="0"/>
              </a:spcBef>
              <a:spcAft>
                <a:spcPts val="0"/>
              </a:spcAft>
              <a:buNone/>
            </a:pPr>
            <a:r>
              <a:rPr lang="en-US"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dirty="0">
                <a:effectLst/>
                <a:latin typeface="Times New Roman" panose="02020603050405020304" pitchFamily="18" charset="0"/>
                <a:ea typeface="Times New Roman" panose="02020603050405020304" pitchFamily="18" charset="0"/>
              </a:rPr>
              <a:t>____ Job ad has been sent to minority serving institutions.</a:t>
            </a:r>
          </a:p>
          <a:p>
            <a:pPr marL="0" marR="0" indent="0">
              <a:spcBef>
                <a:spcPts val="0"/>
              </a:spcBef>
              <a:spcAft>
                <a:spcPts val="0"/>
              </a:spcAft>
              <a:buNone/>
            </a:pPr>
            <a:r>
              <a:rPr lang="en-US"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dirty="0">
                <a:effectLst/>
                <a:latin typeface="Times New Roman" panose="02020603050405020304" pitchFamily="18" charset="0"/>
                <a:ea typeface="Times New Roman" panose="02020603050405020304" pitchFamily="18" charset="0"/>
              </a:rPr>
              <a:t>____ Job ad has been sent to SREB contacts.</a:t>
            </a:r>
          </a:p>
          <a:p>
            <a:pPr marL="0" marR="0" indent="0">
              <a:spcBef>
                <a:spcPts val="0"/>
              </a:spcBef>
              <a:spcAft>
                <a:spcPts val="0"/>
              </a:spcAft>
              <a:buNone/>
            </a:pPr>
            <a:r>
              <a:rPr lang="en-US"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dirty="0">
                <a:effectLst/>
                <a:latin typeface="Times New Roman" panose="02020603050405020304" pitchFamily="18" charset="0"/>
                <a:ea typeface="Times New Roman" panose="02020603050405020304" pitchFamily="18" charset="0"/>
              </a:rPr>
              <a:t>____Ad has been sent to individuals recommended by colleagues.</a:t>
            </a:r>
          </a:p>
          <a:p>
            <a:pPr marL="0" marR="0" indent="0">
              <a:spcBef>
                <a:spcPts val="0"/>
              </a:spcBef>
              <a:spcAft>
                <a:spcPts val="0"/>
              </a:spcAft>
              <a:buNone/>
            </a:pPr>
            <a:r>
              <a:rPr lang="en-US"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dirty="0">
                <a:effectLst/>
                <a:latin typeface="Times New Roman" panose="02020603050405020304" pitchFamily="18" charset="0"/>
                <a:ea typeface="Times New Roman" panose="02020603050405020304" pitchFamily="18" charset="0"/>
              </a:rPr>
              <a:t>____Matrix does not exclude qualified individuals.</a:t>
            </a:r>
          </a:p>
          <a:p>
            <a:pPr marL="0" marR="0" indent="0">
              <a:spcBef>
                <a:spcPts val="0"/>
              </a:spcBef>
              <a:spcAft>
                <a:spcPts val="0"/>
              </a:spcAft>
              <a:buNone/>
            </a:pPr>
            <a:r>
              <a:rPr lang="en-US"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dirty="0">
                <a:effectLst/>
                <a:latin typeface="Times New Roman" panose="02020603050405020304" pitchFamily="18" charset="0"/>
                <a:ea typeface="Times New Roman" panose="02020603050405020304" pitchFamily="18" charset="0"/>
              </a:rPr>
              <a:t>____DA has examined application packages for all the candidates.</a:t>
            </a:r>
          </a:p>
          <a:p>
            <a:pPr marL="0" marR="0" indent="0">
              <a:spcBef>
                <a:spcPts val="0"/>
              </a:spcBef>
              <a:spcAft>
                <a:spcPts val="0"/>
              </a:spcAft>
              <a:buNone/>
            </a:pPr>
            <a:r>
              <a:rPr lang="en-US"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dirty="0">
                <a:effectLst/>
                <a:latin typeface="Times New Roman" panose="02020603050405020304" pitchFamily="18" charset="0"/>
                <a:ea typeface="Times New Roman" panose="02020603050405020304" pitchFamily="18" charset="0"/>
              </a:rPr>
              <a:t>____After short list is decided, DA ensures committee re-examines materials of three top  job applicants who did not make the short list.</a:t>
            </a:r>
          </a:p>
          <a:p>
            <a:pPr marL="0" marR="0" indent="0">
              <a:spcBef>
                <a:spcPts val="0"/>
              </a:spcBef>
              <a:spcAft>
                <a:spcPts val="0"/>
              </a:spcAft>
              <a:buNone/>
            </a:pPr>
            <a:r>
              <a:rPr lang="en-US"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dirty="0">
                <a:effectLst/>
                <a:latin typeface="Times New Roman" panose="02020603050405020304" pitchFamily="18" charset="0"/>
                <a:ea typeface="Times New Roman" panose="02020603050405020304" pitchFamily="18" charset="0"/>
              </a:rPr>
              <a:t>____DA ensures diversity-related question is included in search committee standard questions for the candidates.</a:t>
            </a:r>
          </a:p>
          <a:p>
            <a:pPr marL="0" marR="0" indent="0">
              <a:spcBef>
                <a:spcPts val="0"/>
              </a:spcBef>
              <a:spcAft>
                <a:spcPts val="0"/>
              </a:spcAft>
              <a:buNone/>
            </a:pPr>
            <a:r>
              <a:rPr lang="en-US"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dirty="0">
                <a:effectLst/>
                <a:latin typeface="Times New Roman" panose="02020603050405020304" pitchFamily="18" charset="0"/>
                <a:ea typeface="Times New Roman" panose="02020603050405020304" pitchFamily="18" charset="0"/>
              </a:rPr>
              <a:t>____DA ensures meeting is scheduled between COS Diversity Committee representative from a different department for each candidate.</a:t>
            </a:r>
          </a:p>
          <a:p>
            <a:pPr marL="0" marR="0" indent="0">
              <a:spcBef>
                <a:spcPts val="0"/>
              </a:spcBef>
              <a:spcAft>
                <a:spcPts val="0"/>
              </a:spcAft>
              <a:buNone/>
            </a:pPr>
            <a:r>
              <a:rPr lang="en-US" dirty="0">
                <a:effectLst/>
                <a:latin typeface="Times New Roman" panose="02020603050405020304" pitchFamily="18" charset="0"/>
                <a:ea typeface="Times New Roman" panose="02020603050405020304" pitchFamily="18" charset="0"/>
              </a:rPr>
              <a:t> </a:t>
            </a:r>
          </a:p>
          <a:p>
            <a:pPr marL="0" marR="0" indent="0">
              <a:spcBef>
                <a:spcPts val="0"/>
              </a:spcBef>
              <a:spcAft>
                <a:spcPts val="0"/>
              </a:spcAft>
              <a:buNone/>
            </a:pPr>
            <a:r>
              <a:rPr lang="en-US" dirty="0">
                <a:effectLst/>
                <a:latin typeface="Times New Roman" panose="02020603050405020304" pitchFamily="18" charset="0"/>
                <a:ea typeface="Times New Roman" panose="02020603050405020304" pitchFamily="18" charset="0"/>
              </a:rPr>
              <a:t>____DA ensures meetings for candidates are scheduled with faculty who might help candidate transition to ODU (child-care, similar affinity group, </a:t>
            </a:r>
            <a:r>
              <a:rPr lang="en-US" dirty="0" err="1">
                <a:effectLst/>
                <a:latin typeface="Times New Roman" panose="02020603050405020304" pitchFamily="18" charset="0"/>
                <a:ea typeface="Times New Roman" panose="02020603050405020304" pitchFamily="18" charset="0"/>
              </a:rPr>
              <a:t>etc</a:t>
            </a:r>
            <a:r>
              <a:rPr lang="en-US" dirty="0">
                <a:effectLst/>
                <a:latin typeface="Times New Roman" panose="02020603050405020304" pitchFamily="18" charset="0"/>
                <a:ea typeface="Times New Roman" panose="02020603050405020304" pitchFamily="18" charset="0"/>
              </a:rPr>
              <a:t>). </a:t>
            </a:r>
          </a:p>
          <a:p>
            <a:endParaRPr lang="en-US" dirty="0"/>
          </a:p>
        </p:txBody>
      </p:sp>
      <p:sp>
        <p:nvSpPr>
          <p:cNvPr id="4" name="Text Placeholder 3">
            <a:extLst>
              <a:ext uri="{FF2B5EF4-FFF2-40B4-BE49-F238E27FC236}">
                <a16:creationId xmlns:a16="http://schemas.microsoft.com/office/drawing/2014/main" id="{A8D25F2A-AF43-4B3B-87E3-5CA265F0B3A0}"/>
              </a:ext>
            </a:extLst>
          </p:cNvPr>
          <p:cNvSpPr>
            <a:spLocks noGrp="1"/>
          </p:cNvSpPr>
          <p:nvPr>
            <p:ph type="body" sz="half" idx="2"/>
          </p:nvPr>
        </p:nvSpPr>
        <p:spPr/>
        <p:txBody>
          <a:bodyPr>
            <a:normAutofit/>
          </a:bodyPr>
          <a:lstStyle/>
          <a:p>
            <a:r>
              <a:rPr lang="en-US" sz="4000" dirty="0">
                <a:latin typeface="Times New Roman" panose="02020603050405020304" pitchFamily="18" charset="0"/>
                <a:cs typeface="Times New Roman" panose="02020603050405020304" pitchFamily="18" charset="0"/>
              </a:rPr>
              <a:t>Guidelines</a:t>
            </a:r>
          </a:p>
          <a:p>
            <a:r>
              <a:rPr lang="en-US" sz="4000" dirty="0">
                <a:latin typeface="Times New Roman" panose="02020603050405020304" pitchFamily="18" charset="0"/>
                <a:cs typeface="Times New Roman" panose="02020603050405020304" pitchFamily="18" charset="0"/>
              </a:rPr>
              <a:t>checklist</a:t>
            </a:r>
          </a:p>
        </p:txBody>
      </p:sp>
    </p:spTree>
    <p:extLst>
      <p:ext uri="{BB962C8B-B14F-4D97-AF65-F5344CB8AC3E}">
        <p14:creationId xmlns:p14="http://schemas.microsoft.com/office/powerpoint/2010/main" val="3161118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C002E-B6F9-4E29-ADC0-CEFF172B0201}"/>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Non-exclusionary job ads</a:t>
            </a:r>
          </a:p>
        </p:txBody>
      </p:sp>
      <p:sp>
        <p:nvSpPr>
          <p:cNvPr id="3" name="Content Placeholder 2">
            <a:extLst>
              <a:ext uri="{FF2B5EF4-FFF2-40B4-BE49-F238E27FC236}">
                <a16:creationId xmlns:a16="http://schemas.microsoft.com/office/drawing/2014/main" id="{FA0FC042-5028-4AFC-A2CA-09BA9FDF9898}"/>
              </a:ext>
            </a:extLst>
          </p:cNvPr>
          <p:cNvSpPr>
            <a:spLocks noGrp="1"/>
          </p:cNvSpPr>
          <p:nvPr>
            <p:ph idx="1"/>
          </p:nvPr>
        </p:nvSpPr>
        <p:spPr/>
        <p:txBody>
          <a:bodyPr>
            <a:normAutofit fontScale="92500" lnSpcReduction="10000"/>
          </a:bodyPr>
          <a:lstStyle/>
          <a:p>
            <a:pPr marL="0" indent="0">
              <a:buNone/>
            </a:pPr>
            <a:r>
              <a:rPr lang="en-US" sz="2800" dirty="0">
                <a:latin typeface="Times New Roman" panose="02020603050405020304" pitchFamily="18" charset="0"/>
                <a:cs typeface="Times New Roman" panose="02020603050405020304" pitchFamily="18" charset="0"/>
              </a:rPr>
              <a:t>Broad versus narrow job description</a:t>
            </a:r>
          </a:p>
          <a:p>
            <a:pPr marL="0" indent="0">
              <a:buNone/>
            </a:pPr>
            <a:r>
              <a:rPr lang="en-US" sz="2800" dirty="0">
                <a:latin typeface="Times New Roman" panose="02020603050405020304" pitchFamily="18" charset="0"/>
                <a:cs typeface="Times New Roman" panose="02020603050405020304" pitchFamily="18" charset="0"/>
              </a:rPr>
              <a:t>	Female candidates are more likely to apply to 	broad job descriptions. </a:t>
            </a:r>
          </a:p>
          <a:p>
            <a:pPr marL="0" indent="0">
              <a:buNone/>
            </a:pPr>
            <a:r>
              <a:rPr lang="en-US" sz="2800" dirty="0">
                <a:latin typeface="Times New Roman" panose="02020603050405020304" pitchFamily="18" charset="0"/>
                <a:cs typeface="Times New Roman" panose="02020603050405020304" pitchFamily="18" charset="0"/>
              </a:rPr>
              <a:t>	Female candidates are more likely than males to 	think they don’t fit narrow descriptions. </a:t>
            </a:r>
          </a:p>
          <a:p>
            <a:pPr marL="0" indent="0">
              <a:buNone/>
            </a:pPr>
            <a:r>
              <a:rPr lang="en-US" sz="2800" dirty="0">
                <a:latin typeface="Times New Roman" panose="02020603050405020304" pitchFamily="18" charset="0"/>
                <a:cs typeface="Times New Roman" panose="02020603050405020304" pitchFamily="18" charset="0"/>
              </a:rPr>
              <a:t>Language should encourage diverse applicants</a:t>
            </a:r>
          </a:p>
          <a:p>
            <a:pPr marL="0" indent="0">
              <a:buNone/>
            </a:pPr>
            <a:r>
              <a:rPr lang="en-US" sz="2800" dirty="0">
                <a:latin typeface="Times New Roman" panose="02020603050405020304" pitchFamily="18" charset="0"/>
                <a:cs typeface="Times New Roman" panose="02020603050405020304" pitchFamily="18" charset="0"/>
              </a:rPr>
              <a:t>Avoid “gendered” language</a:t>
            </a:r>
          </a:p>
          <a:p>
            <a:pPr marL="0" indent="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9737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C110E-07A0-445A-858A-CC53B6775D35}"/>
              </a:ext>
            </a:extLst>
          </p:cNvPr>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Job Ad</a:t>
            </a:r>
          </a:p>
        </p:txBody>
      </p:sp>
      <p:sp>
        <p:nvSpPr>
          <p:cNvPr id="3" name="Content Placeholder 2">
            <a:extLst>
              <a:ext uri="{FF2B5EF4-FFF2-40B4-BE49-F238E27FC236}">
                <a16:creationId xmlns:a16="http://schemas.microsoft.com/office/drawing/2014/main" id="{41229C07-59D2-431D-9915-EB0CC8920EA0}"/>
              </a:ext>
            </a:extLst>
          </p:cNvPr>
          <p:cNvSpPr>
            <a:spLocks noGrp="1"/>
          </p:cNvSpPr>
          <p:nvPr>
            <p:ph idx="1"/>
          </p:nvPr>
        </p:nvSpPr>
        <p:spPr/>
        <p:txBody>
          <a:bodyPr>
            <a:normAutofit/>
          </a:bodyPr>
          <a:lstStyle/>
          <a:p>
            <a:pPr marL="0" indent="0">
              <a:buNone/>
            </a:pPr>
            <a:r>
              <a:rPr lang="en-US" sz="2000" b="0" i="0" dirty="0">
                <a:solidFill>
                  <a:srgbClr val="000000"/>
                </a:solidFill>
                <a:effectLst/>
                <a:latin typeface="Times New Roman" panose="02020603050405020304" pitchFamily="18" charset="0"/>
              </a:rPr>
              <a:t>“Individual interests could span from local to global scales and across multiple levels of biological organization (population, community, ecosystem…”</a:t>
            </a:r>
          </a:p>
          <a:p>
            <a:pPr marL="0" indent="0">
              <a:buNone/>
            </a:pPr>
            <a:endParaRPr lang="en-US" sz="2000" b="0" i="0" dirty="0">
              <a:solidFill>
                <a:srgbClr val="000000"/>
              </a:solidFill>
              <a:effectLst/>
              <a:latin typeface="Times New Roman" panose="02020603050405020304" pitchFamily="18" charset="0"/>
            </a:endParaRPr>
          </a:p>
          <a:p>
            <a:pPr marL="0" indent="0">
              <a:buNone/>
            </a:pPr>
            <a:r>
              <a:rPr lang="en-US" sz="2000" u="none" strike="noStrike" dirty="0">
                <a:solidFill>
                  <a:srgbClr val="000000"/>
                </a:solidFill>
                <a:effectLst/>
                <a:latin typeface="Times New Roman" panose="02020603050405020304" pitchFamily="18" charset="0"/>
                <a:cs typeface="Times New Roman" panose="02020603050405020304" pitchFamily="18" charset="0"/>
              </a:rPr>
              <a:t>“Applicants from all areas of computer science are welcome to apply, though particular attention will be given to applicants in systems/application research areas (e.g., networks, database systems, security, distributed computing, operating systems, robotics, etc.).”</a:t>
            </a:r>
            <a:endParaRPr lang="en-US" sz="2000" dirty="0">
              <a:latin typeface="Times New Roman" panose="02020603050405020304" pitchFamily="18" charset="0"/>
              <a:cs typeface="Times New Roman" panose="02020603050405020304" pitchFamily="18" charset="0"/>
            </a:endParaRPr>
          </a:p>
        </p:txBody>
      </p:sp>
      <p:sp>
        <p:nvSpPr>
          <p:cNvPr id="4" name="Text Placeholder 3">
            <a:extLst>
              <a:ext uri="{FF2B5EF4-FFF2-40B4-BE49-F238E27FC236}">
                <a16:creationId xmlns:a16="http://schemas.microsoft.com/office/drawing/2014/main" id="{A2FC006D-F211-4DEE-879B-75A2930FC205}"/>
              </a:ext>
            </a:extLst>
          </p:cNvPr>
          <p:cNvSpPr>
            <a:spLocks noGrp="1"/>
          </p:cNvSpPr>
          <p:nvPr>
            <p:ph type="body" sz="half" idx="2"/>
          </p:nvPr>
        </p:nvSpPr>
        <p:spPr/>
        <p:txBody>
          <a:bodyPr>
            <a:normAutofit/>
          </a:bodyPr>
          <a:lstStyle/>
          <a:p>
            <a:r>
              <a:rPr lang="en-US" sz="4000" dirty="0">
                <a:latin typeface="Times New Roman" panose="02020603050405020304" pitchFamily="18" charset="0"/>
                <a:cs typeface="Times New Roman" panose="02020603050405020304" pitchFamily="18" charset="0"/>
              </a:rPr>
              <a:t>Broad description</a:t>
            </a:r>
          </a:p>
        </p:txBody>
      </p:sp>
    </p:spTree>
    <p:extLst>
      <p:ext uri="{BB962C8B-B14F-4D97-AF65-F5344CB8AC3E}">
        <p14:creationId xmlns:p14="http://schemas.microsoft.com/office/powerpoint/2010/main" val="2807050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F12E3-8EC4-4274-8F1F-0C81C94F5C67}"/>
              </a:ext>
            </a:extLst>
          </p:cNvPr>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Job Ad</a:t>
            </a:r>
            <a:endParaRPr lang="en-US" sz="4000" dirty="0"/>
          </a:p>
        </p:txBody>
      </p:sp>
      <p:sp>
        <p:nvSpPr>
          <p:cNvPr id="3" name="Content Placeholder 2">
            <a:extLst>
              <a:ext uri="{FF2B5EF4-FFF2-40B4-BE49-F238E27FC236}">
                <a16:creationId xmlns:a16="http://schemas.microsoft.com/office/drawing/2014/main" id="{F8ADAFBD-144A-4748-84D6-CAC16CF01BDF}"/>
              </a:ext>
            </a:extLst>
          </p:cNvPr>
          <p:cNvSpPr>
            <a:spLocks noGrp="1"/>
          </p:cNvSpPr>
          <p:nvPr>
            <p:ph idx="1"/>
          </p:nvPr>
        </p:nvSpPr>
        <p:spPr/>
        <p:txBody>
          <a:bodyPr>
            <a:normAutofit/>
          </a:bodyPr>
          <a:lstStyle/>
          <a:p>
            <a:pPr marL="0" indent="0">
              <a:buNone/>
            </a:pPr>
            <a:r>
              <a:rPr lang="en-US" sz="2000" dirty="0">
                <a:latin typeface="Times New Roman" panose="02020603050405020304" pitchFamily="18" charset="0"/>
                <a:cs typeface="Times New Roman" panose="02020603050405020304" pitchFamily="18" charset="0"/>
              </a:rPr>
              <a:t>COS requires the following verbiage in job ads:</a:t>
            </a:r>
          </a:p>
          <a:p>
            <a:pPr marL="0" indent="0" algn="l">
              <a:buNone/>
            </a:pPr>
            <a:r>
              <a:rPr lang="en-US" sz="2000" b="0" i="0" dirty="0">
                <a:solidFill>
                  <a:srgbClr val="000000"/>
                </a:solidFill>
                <a:effectLst/>
                <a:latin typeface="Times New Roman" panose="02020603050405020304" pitchFamily="18" charset="0"/>
                <a:cs typeface="Times New Roman" panose="02020603050405020304" pitchFamily="18" charset="0"/>
              </a:rPr>
              <a:t>“We seek candidates whose research, teaching, and/or service experiences have prepared them to fulfill our commitment to inclusion. All qualified applicants will receive consideration for employment without regard to race, color, religion, gender, gender identity or expression, sexual orientation, national origin, genetics, disability, age, or veteran status.”</a:t>
            </a:r>
          </a:p>
          <a:p>
            <a:pPr marL="0" indent="0" algn="l">
              <a:buNone/>
            </a:pPr>
            <a:endParaRPr lang="en-US" sz="2000" dirty="0">
              <a:solidFill>
                <a:srgbClr val="000000"/>
              </a:solidFill>
              <a:latin typeface="Times New Roman" panose="02020603050405020304" pitchFamily="18" charset="0"/>
              <a:cs typeface="Times New Roman" panose="02020603050405020304" pitchFamily="18" charset="0"/>
            </a:endParaRPr>
          </a:p>
          <a:p>
            <a:pPr marL="0" indent="0" algn="l">
              <a:buNone/>
            </a:pPr>
            <a:r>
              <a:rPr lang="en-US" sz="2000" dirty="0">
                <a:solidFill>
                  <a:srgbClr val="000000"/>
                </a:solidFill>
                <a:latin typeface="Times New Roman" panose="02020603050405020304" pitchFamily="18" charset="0"/>
                <a:cs typeface="Times New Roman" panose="02020603050405020304" pitchFamily="18" charset="0"/>
              </a:rPr>
              <a:t>Most job ads now encourage diverse applicants.</a:t>
            </a:r>
            <a:endParaRPr lang="en-US" sz="2000" b="0" i="0" dirty="0">
              <a:solidFill>
                <a:srgbClr val="000000"/>
              </a:solidFill>
              <a:effectLst/>
              <a:latin typeface="Times New Roman" panose="02020603050405020304" pitchFamily="18" charset="0"/>
              <a:cs typeface="Times New Roman" panose="02020603050405020304" pitchFamily="18" charset="0"/>
            </a:endParaRPr>
          </a:p>
          <a:p>
            <a:pPr marL="0" indent="0">
              <a:buNone/>
            </a:pPr>
            <a:endParaRPr lang="en-US" dirty="0"/>
          </a:p>
          <a:p>
            <a:pPr marL="0" indent="0">
              <a:buNone/>
            </a:pPr>
            <a:endParaRPr lang="en-US" dirty="0"/>
          </a:p>
          <a:p>
            <a:pPr marL="0" indent="0">
              <a:buNone/>
            </a:pPr>
            <a:endParaRPr lang="en-US" dirty="0"/>
          </a:p>
        </p:txBody>
      </p:sp>
      <p:sp>
        <p:nvSpPr>
          <p:cNvPr id="4" name="Text Placeholder 3">
            <a:extLst>
              <a:ext uri="{FF2B5EF4-FFF2-40B4-BE49-F238E27FC236}">
                <a16:creationId xmlns:a16="http://schemas.microsoft.com/office/drawing/2014/main" id="{34CE2BD6-5869-45C1-89BA-28DBFD7745F7}"/>
              </a:ext>
            </a:extLst>
          </p:cNvPr>
          <p:cNvSpPr>
            <a:spLocks noGrp="1"/>
          </p:cNvSpPr>
          <p:nvPr>
            <p:ph type="body" sz="half" idx="2"/>
          </p:nvPr>
        </p:nvSpPr>
        <p:spPr/>
        <p:txBody>
          <a:bodyPr>
            <a:noAutofit/>
          </a:bodyPr>
          <a:lstStyle/>
          <a:p>
            <a:r>
              <a:rPr lang="en-US" sz="3600" dirty="0">
                <a:latin typeface="Times New Roman" panose="02020603050405020304" pitchFamily="18" charset="0"/>
                <a:cs typeface="Times New Roman" panose="02020603050405020304" pitchFamily="18" charset="0"/>
              </a:rPr>
              <a:t>Language should encourage diverse applicants</a:t>
            </a:r>
          </a:p>
        </p:txBody>
      </p:sp>
    </p:spTree>
    <p:extLst>
      <p:ext uri="{BB962C8B-B14F-4D97-AF65-F5344CB8AC3E}">
        <p14:creationId xmlns:p14="http://schemas.microsoft.com/office/powerpoint/2010/main" val="71783059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8EA6F12D10E274997D654489E850AAF" ma:contentTypeVersion="12" ma:contentTypeDescription="Create a new document." ma:contentTypeScope="" ma:versionID="630c5b0c766cf06781aec97c760d42d9">
  <xsd:schema xmlns:xsd="http://www.w3.org/2001/XMLSchema" xmlns:xs="http://www.w3.org/2001/XMLSchema" xmlns:p="http://schemas.microsoft.com/office/2006/metadata/properties" xmlns:ns3="4f2e1f09-25ed-4cb7-aa05-1baa1eee0fc4" xmlns:ns4="ae6f8b64-a7a2-48c5-9940-b53e0a3a2edd" targetNamespace="http://schemas.microsoft.com/office/2006/metadata/properties" ma:root="true" ma:fieldsID="2564f11312cfe8bf728c403d59e4a042" ns3:_="" ns4:_="">
    <xsd:import namespace="4f2e1f09-25ed-4cb7-aa05-1baa1eee0fc4"/>
    <xsd:import namespace="ae6f8b64-a7a2-48c5-9940-b53e0a3a2ed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2e1f09-25ed-4cb7-aa05-1baa1eee0f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e6f8b64-a7a2-48c5-9940-b53e0a3a2ed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EAC07F0-67C3-4B19-AFAE-FA42AB3EEB6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5616C4D-63FA-47CB-B6B7-302AC2ADC599}">
  <ds:schemaRefs>
    <ds:schemaRef ds:uri="http://schemas.microsoft.com/sharepoint/v3/contenttype/forms"/>
  </ds:schemaRefs>
</ds:datastoreItem>
</file>

<file path=customXml/itemProps3.xml><?xml version="1.0" encoding="utf-8"?>
<ds:datastoreItem xmlns:ds="http://schemas.openxmlformats.org/officeDocument/2006/customXml" ds:itemID="{B4EC29FF-5955-47CD-8971-78C0D2F788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2e1f09-25ed-4cb7-aa05-1baa1eee0fc4"/>
    <ds:schemaRef ds:uri="ae6f8b64-a7a2-48c5-9940-b53e0a3a2e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1357</TotalTime>
  <Words>740</Words>
  <Application>Microsoft Office PowerPoint</Application>
  <PresentationFormat>Widescreen</PresentationFormat>
  <Paragraphs>106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Gill Sans MT</vt:lpstr>
      <vt:lpstr>Times New Roman</vt:lpstr>
      <vt:lpstr>Parcel</vt:lpstr>
      <vt:lpstr>COS Workshop on Recruiting and retaining diverse faculty</vt:lpstr>
      <vt:lpstr>The Search</vt:lpstr>
      <vt:lpstr>The Search Committee</vt:lpstr>
      <vt:lpstr>The Search Committee</vt:lpstr>
      <vt:lpstr>The diversity advocate</vt:lpstr>
      <vt:lpstr>The Diversity Advocate</vt:lpstr>
      <vt:lpstr>Non-exclusionary job ads</vt:lpstr>
      <vt:lpstr>Job Ad</vt:lpstr>
      <vt:lpstr>Job Ad</vt:lpstr>
      <vt:lpstr>Job Ad</vt:lpstr>
      <vt:lpstr>Placement of the job 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 Workshop on Recruiting and retaining diverse faculty</dc:title>
  <dc:creator>Waller, Deborah A.</dc:creator>
  <cp:lastModifiedBy>Waller, Deborah A.</cp:lastModifiedBy>
  <cp:revision>66</cp:revision>
  <dcterms:created xsi:type="dcterms:W3CDTF">2020-09-22T18:11:51Z</dcterms:created>
  <dcterms:modified xsi:type="dcterms:W3CDTF">2021-02-18T19:45:52Z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0x010100F8EA6F12D10E274997D654489E850AAF</vt:lpwstr>
  </property>
</Properties>
</file>