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3" r:id="rId1"/>
  </p:sldMasterIdLst>
  <p:notesMasterIdLst>
    <p:notesMasterId r:id="rId12"/>
  </p:notesMasterIdLst>
  <p:sldIdLst>
    <p:sldId id="256" r:id="rId2"/>
    <p:sldId id="259" r:id="rId3"/>
    <p:sldId id="258" r:id="rId4"/>
    <p:sldId id="260" r:id="rId5"/>
    <p:sldId id="261" r:id="rId6"/>
    <p:sldId id="266" r:id="rId7"/>
    <p:sldId id="267" r:id="rId8"/>
    <p:sldId id="268" r:id="rId9"/>
    <p:sldId id="265" r:id="rId10"/>
    <p:sldId id="264" r:id="rId11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1ED9"/>
    <a:srgbClr val="0E2E58"/>
    <a:srgbClr val="6D809C"/>
    <a:srgbClr val="097EFF"/>
    <a:srgbClr val="1431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4" autoAdjust="0"/>
    <p:restoredTop sz="86411"/>
  </p:normalViewPr>
  <p:slideViewPr>
    <p:cSldViewPr snapToGrid="0">
      <p:cViewPr varScale="1">
        <p:scale>
          <a:sx n="98" d="100"/>
          <a:sy n="98" d="100"/>
        </p:scale>
        <p:origin x="276" y="90"/>
      </p:cViewPr>
      <p:guideLst/>
    </p:cSldViewPr>
  </p:slideViewPr>
  <p:outlineViewPr>
    <p:cViewPr>
      <p:scale>
        <a:sx n="33" d="100"/>
        <a:sy n="33" d="100"/>
      </p:scale>
      <p:origin x="0" y="-1121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1176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5D18B6-C97F-3F4E-917D-BED99BA39818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8E453-F39E-0341-9CB5-3D5568680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846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8E453-F39E-0341-9CB5-3D5568680CB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555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288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52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17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8D4177-4657-1A4E-A921-DE8A62DA01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CD6553-ECE3-40CA-B942-299F8AE1563A}"/>
              </a:ext>
            </a:extLst>
          </p:cNvPr>
          <p:cNvSpPr/>
          <p:nvPr userDrawn="1"/>
        </p:nvSpPr>
        <p:spPr>
          <a:xfrm>
            <a:off x="0" y="5487686"/>
            <a:ext cx="12188952" cy="1372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374874-739E-4FF2-A7F3-3773401359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7018"/>
          <a:stretch/>
        </p:blipFill>
        <p:spPr>
          <a:xfrm>
            <a:off x="4754880" y="5487686"/>
            <a:ext cx="2687841" cy="12753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FE68F1-7434-4606-8714-62B4CE943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322" t="4" b="-4"/>
          <a:stretch/>
        </p:blipFill>
        <p:spPr>
          <a:xfrm flipV="1">
            <a:off x="-3049" y="6151268"/>
            <a:ext cx="4645378" cy="457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236E0C-4FEA-47A6-A298-3452F395A0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4" r="18322" b="-4"/>
          <a:stretch/>
        </p:blipFill>
        <p:spPr>
          <a:xfrm flipV="1">
            <a:off x="7543573" y="6156605"/>
            <a:ext cx="4645378" cy="45719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5B8387B4-4677-0648-895D-3D74086786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3869" y="2645886"/>
            <a:ext cx="7901213" cy="631340"/>
          </a:xfrm>
        </p:spPr>
        <p:txBody>
          <a:bodyPr>
            <a:noAutofit/>
          </a:bodyPr>
          <a:lstStyle>
            <a:lvl1pPr marL="0" indent="0" algn="ctr">
              <a:buNone/>
              <a:defRPr sz="5400" b="0" baseline="0">
                <a:solidFill>
                  <a:srgbClr val="0E2E58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b="1" dirty="0"/>
              <a:t>Presentation Title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CF0CE68A-E1C4-1145-A5AA-5D580F62FD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0375" y="3429000"/>
            <a:ext cx="3679825" cy="657225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rgbClr val="0E2E58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THIS IS A SUBHEAD</a:t>
            </a:r>
          </a:p>
        </p:txBody>
      </p:sp>
    </p:spTree>
    <p:extLst>
      <p:ext uri="{BB962C8B-B14F-4D97-AF65-F5344CB8AC3E}">
        <p14:creationId xmlns:p14="http://schemas.microsoft.com/office/powerpoint/2010/main" val="4142457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A804A0-1676-3C49-A32B-21DA7EDE2A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6B68A9A-A833-4ACB-8D44-8D5319773A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3869" y="2645886"/>
            <a:ext cx="7901213" cy="631340"/>
          </a:xfrm>
        </p:spPr>
        <p:txBody>
          <a:bodyPr>
            <a:noAutofit/>
          </a:bodyPr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b="1" dirty="0"/>
              <a:t>Presentation Title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CFF2D0E-777B-4CB9-8108-B84D955D3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0375" y="3429000"/>
            <a:ext cx="3679825" cy="657225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THIS IS A SUBHEAD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BFD18A-AB7C-7747-B042-1E242B375525}"/>
              </a:ext>
            </a:extLst>
          </p:cNvPr>
          <p:cNvSpPr/>
          <p:nvPr userDrawn="1"/>
        </p:nvSpPr>
        <p:spPr>
          <a:xfrm>
            <a:off x="0" y="5487686"/>
            <a:ext cx="12188952" cy="1372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0378F33-5C8E-1B45-9834-51B30ABEF6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7018"/>
          <a:stretch/>
        </p:blipFill>
        <p:spPr>
          <a:xfrm>
            <a:off x="4754880" y="5487686"/>
            <a:ext cx="2687841" cy="1275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68ADCF7-5AF4-5049-A4F2-C6D139C5AD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322" t="4" b="-4"/>
          <a:stretch/>
        </p:blipFill>
        <p:spPr>
          <a:xfrm flipV="1">
            <a:off x="-3049" y="6151268"/>
            <a:ext cx="4645378" cy="457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39B684-7C63-8E49-8395-17F2996662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4" r="18322" b="-4"/>
          <a:stretch/>
        </p:blipFill>
        <p:spPr>
          <a:xfrm flipV="1">
            <a:off x="7543573" y="6156605"/>
            <a:ext cx="4645378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48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E88F3A-8881-404D-8783-B2D37DD615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110488D-957F-3C40-A68F-29D340A6D0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3869" y="2645886"/>
            <a:ext cx="7901213" cy="631340"/>
          </a:xfrm>
        </p:spPr>
        <p:txBody>
          <a:bodyPr>
            <a:noAutofit/>
          </a:bodyPr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b="1" dirty="0"/>
              <a:t>Presentation Title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D8D57A0F-CAC3-FF47-B294-FF707EA526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0375" y="3429000"/>
            <a:ext cx="3679825" cy="657225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THIS IS A SUBHEAD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00A70C-CBD7-1343-BB9B-44C68B67DC10}"/>
              </a:ext>
            </a:extLst>
          </p:cNvPr>
          <p:cNvSpPr/>
          <p:nvPr userDrawn="1"/>
        </p:nvSpPr>
        <p:spPr>
          <a:xfrm>
            <a:off x="0" y="5487686"/>
            <a:ext cx="12188952" cy="1372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2BA6E0-D7B7-D746-BA8F-1E67048556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7018"/>
          <a:stretch/>
        </p:blipFill>
        <p:spPr>
          <a:xfrm>
            <a:off x="4754880" y="5487686"/>
            <a:ext cx="2687841" cy="12753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7588E0-9743-054F-846C-0338D0DEA7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322" t="4" b="-4"/>
          <a:stretch/>
        </p:blipFill>
        <p:spPr>
          <a:xfrm flipV="1">
            <a:off x="-3049" y="6151268"/>
            <a:ext cx="4645378" cy="45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6B1041-6D2E-EA4F-BD6D-34F8477A99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4" r="18322" b="-4"/>
          <a:stretch/>
        </p:blipFill>
        <p:spPr>
          <a:xfrm flipV="1">
            <a:off x="7543573" y="6156605"/>
            <a:ext cx="4645378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8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91E593FC-EA0C-B941-9D02-8466B11A04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1" cy="6858000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9C52A903-1CF1-054F-9EA8-6D86F4549A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3869" y="2645886"/>
            <a:ext cx="7901213" cy="631340"/>
          </a:xfrm>
        </p:spPr>
        <p:txBody>
          <a:bodyPr>
            <a:noAutofit/>
          </a:bodyPr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b="1" dirty="0"/>
              <a:t>Presentation Title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DB7A47C6-47CB-4646-AD8D-980AA62DD6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0375" y="3429000"/>
            <a:ext cx="3679825" cy="657225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THIS IS A SUBHEAD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816B1F-7E47-FA48-A154-6BEA3394FF27}"/>
              </a:ext>
            </a:extLst>
          </p:cNvPr>
          <p:cNvSpPr/>
          <p:nvPr userDrawn="1"/>
        </p:nvSpPr>
        <p:spPr>
          <a:xfrm>
            <a:off x="0" y="5487686"/>
            <a:ext cx="12188952" cy="1372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50FC3C-BF9A-6248-8C0F-CE9899303D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7018"/>
          <a:stretch/>
        </p:blipFill>
        <p:spPr>
          <a:xfrm>
            <a:off x="4754880" y="5487686"/>
            <a:ext cx="2687841" cy="12753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E8909F-C26F-8A4B-8139-AB1B3B6A2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322" t="4" b="-4"/>
          <a:stretch/>
        </p:blipFill>
        <p:spPr>
          <a:xfrm flipV="1">
            <a:off x="-3049" y="6151268"/>
            <a:ext cx="4645378" cy="45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89E7F4-00BA-9341-87A1-CA4C83095E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4" r="18322" b="-4"/>
          <a:stretch/>
        </p:blipFill>
        <p:spPr>
          <a:xfrm flipV="1">
            <a:off x="7543573" y="6156605"/>
            <a:ext cx="4645378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45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81BF5BC-39BD-41B4-95A9-2DFBCC6285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999921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18000C-2412-4415-B270-AF828BE834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7593238" y="6350793"/>
            <a:ext cx="5687469" cy="45719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FFF6138-AA80-408C-BCB6-50A66DB3A5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75250" y="693738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rgbClr val="143157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6D9D0E8-27B5-4484-A3CB-83AE97E273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75250" y="1997075"/>
            <a:ext cx="5261723" cy="501650"/>
          </a:xfrm>
        </p:spPr>
        <p:txBody>
          <a:bodyPr>
            <a:normAutofit/>
          </a:bodyPr>
          <a:lstStyle>
            <a:lvl1pPr marL="0" indent="0">
              <a:buNone/>
              <a:defRPr sz="1800" i="1">
                <a:solidFill>
                  <a:srgbClr val="143157"/>
                </a:solidFill>
              </a:defRPr>
            </a:lvl1pPr>
          </a:lstStyle>
          <a:p>
            <a:pPr lvl="0"/>
            <a:r>
              <a:rPr lang="en-US" dirty="0"/>
              <a:t>THIS IS A SUBHEAD</a:t>
            </a:r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B8FB795E-A8B3-417B-81D1-D864B27AABF1}"/>
              </a:ext>
            </a:extLst>
          </p:cNvPr>
          <p:cNvSpPr/>
          <p:nvPr userDrawn="1"/>
        </p:nvSpPr>
        <p:spPr>
          <a:xfrm rot="10800000">
            <a:off x="3869307" y="-1"/>
            <a:ext cx="1130613" cy="1126108"/>
          </a:xfrm>
          <a:prstGeom prst="rtTriangle">
            <a:avLst/>
          </a:prstGeom>
          <a:solidFill>
            <a:schemeClr val="bg1">
              <a:alpha val="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25A28D-557A-D14C-9A30-9101180026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493" y="5623263"/>
            <a:ext cx="2430172" cy="123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84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D1898D-4C12-4A66-B219-AE0A8BC5C1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57C2CD4-3AD5-4EC9-8A17-4D3550335D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60308" y="2513013"/>
            <a:ext cx="5495407" cy="915987"/>
          </a:xfrm>
        </p:spPr>
        <p:txBody>
          <a:bodyPr>
            <a:noAutofit/>
          </a:bodyPr>
          <a:lstStyle>
            <a:lvl1pPr marL="0" indent="0" algn="ctr">
              <a:buNone/>
              <a:defRPr sz="36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b="1" dirty="0"/>
              <a:t>Divider Title</a:t>
            </a:r>
            <a:endParaRPr lang="en-US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D7831FD9-1DCF-43D0-9835-41556B9E93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308" y="3429000"/>
            <a:ext cx="5495407" cy="501650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rgbClr val="143157"/>
                </a:solidFill>
              </a:defRPr>
            </a:lvl1pPr>
          </a:lstStyle>
          <a:p>
            <a:pPr lvl="0"/>
            <a:r>
              <a:rPr lang="en-US" dirty="0"/>
              <a:t>THIS IS A SUBHEAD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ED83F30-E740-A54E-AB8C-DAC05E73DE92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24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440FF6-52C4-4F4C-8CF4-ADE48A0542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512BD534-D0E2-4C08-84FD-D4D3AC6738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5137" y="464013"/>
            <a:ext cx="4821202" cy="599034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Table of Contents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609FBE-DC60-40E8-99FA-D691CFB604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2738" y="1121827"/>
            <a:ext cx="1919208" cy="5105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666C245-639E-4C1F-9076-DE5568F480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2014" y="1292225"/>
            <a:ext cx="4954326" cy="459422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9EC991C-B24D-468E-A61E-17174036E8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5129" y="0"/>
            <a:ext cx="6087097" cy="6858000"/>
          </a:xfrm>
          <a:solidFill>
            <a:schemeClr val="bg1"/>
          </a:solidFill>
          <a:scene3d>
            <a:camera prst="orthographicFront">
              <a:rot lat="0" lon="0" rev="0"/>
            </a:camera>
            <a:lightRig rig="threePt" dir="t"/>
          </a:scene3d>
        </p:spPr>
        <p:txBody>
          <a:bodyPr/>
          <a:lstStyle>
            <a:lvl1pPr marL="0" indent="0" algn="r">
              <a:buNone/>
              <a:defRPr/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7D278B-5DFD-F74F-87F1-EE3A86762A90}"/>
              </a:ext>
            </a:extLst>
          </p:cNvPr>
          <p:cNvPicPr>
            <a:picLocks/>
          </p:cNvPicPr>
          <p:nvPr userDrawn="1"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540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58B6D6-77B5-4B4A-B233-B5BF6134069B}"/>
              </a:ext>
            </a:extLst>
          </p:cNvPr>
          <p:cNvPicPr>
            <a:picLocks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10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198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58B6D6-77B5-4B4A-B233-B5BF6134069B}"/>
              </a:ext>
            </a:extLst>
          </p:cNvPr>
          <p:cNvPicPr>
            <a:picLocks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5075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C3ACAB-13DB-B049-9E6E-DE62984E6546}"/>
              </a:ext>
            </a:extLst>
          </p:cNvPr>
          <p:cNvPicPr>
            <a:picLocks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784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C3ACAB-13DB-B049-9E6E-DE62984E6546}"/>
              </a:ext>
            </a:extLst>
          </p:cNvPr>
          <p:cNvPicPr>
            <a:picLocks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032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AD78793-F68F-4B38-90EB-C5A02593F8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17617"/>
            <a:ext cx="4951603" cy="51185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19062B98-6AB6-48E6-98CC-21BBBF93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6316" y="458068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Page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E336ADC-6677-4543-9B74-CDDC926809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316" y="1347444"/>
            <a:ext cx="8461095" cy="4594225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7438A9-A84E-7B4E-B3CB-C46A7AF17F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456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ACCA2E5-982A-40DD-BF96-42DB250DD647}"/>
              </a:ext>
            </a:extLst>
          </p:cNvPr>
          <p:cNvSpPr/>
          <p:nvPr userDrawn="1"/>
        </p:nvSpPr>
        <p:spPr>
          <a:xfrm>
            <a:off x="8751094" y="3429000"/>
            <a:ext cx="3428999" cy="3428999"/>
          </a:xfrm>
          <a:prstGeom prst="rect">
            <a:avLst/>
          </a:prstGeom>
          <a:solidFill>
            <a:srgbClr val="1431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  <a:ea typeface="Vitesse Light" charset="0"/>
              <a:cs typeface="Vitesse Ligh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19A93C-7889-4DB1-B44C-3AF7B9FEC5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4546618"/>
            <a:ext cx="4951603" cy="51185"/>
          </a:xfrm>
          <a:prstGeom prst="rect">
            <a:avLst/>
          </a:prstGeom>
        </p:spPr>
      </p:pic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4CEB750A-4971-426D-BB42-199A2D49C0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6228" y="3903566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Photo Page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C4E94FF-0745-451B-99A7-2B7C53F34A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6228" y="4788273"/>
            <a:ext cx="6993115" cy="1395711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336DA81-F26E-4703-85DD-47E2FCA2D5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6847AB5-0DA1-4133-8650-16D999902B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32888" y="4737099"/>
            <a:ext cx="2665412" cy="94473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Callout, caption, or other body copy here</a:t>
            </a:r>
          </a:p>
        </p:txBody>
      </p:sp>
      <p:grpSp>
        <p:nvGrpSpPr>
          <p:cNvPr id="17" name="Group 4">
            <a:extLst>
              <a:ext uri="{FF2B5EF4-FFF2-40B4-BE49-F238E27FC236}">
                <a16:creationId xmlns:a16="http://schemas.microsoft.com/office/drawing/2014/main" id="{D613D6A5-A435-4F7B-8F85-720BF57647A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16200000">
            <a:off x="7870826" y="3080446"/>
            <a:ext cx="1262063" cy="1262062"/>
            <a:chOff x="4966" y="1915"/>
            <a:chExt cx="795" cy="795"/>
          </a:xfrm>
        </p:grpSpPr>
        <p:sp>
          <p:nvSpPr>
            <p:cNvPr id="18" name="AutoShape 3">
              <a:extLst>
                <a:ext uri="{FF2B5EF4-FFF2-40B4-BE49-F238E27FC236}">
                  <a16:creationId xmlns:a16="http://schemas.microsoft.com/office/drawing/2014/main" id="{8FBA1E78-1695-452C-B470-22D3A9BF66CE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966" y="1923"/>
              <a:ext cx="787" cy="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968B465-C324-4646-AEE0-2931B30DC3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3" y="2551"/>
              <a:ext cx="158" cy="159"/>
            </a:xfrm>
            <a:custGeom>
              <a:avLst/>
              <a:gdLst>
                <a:gd name="T0" fmla="*/ 0 w 176"/>
                <a:gd name="T1" fmla="*/ 176 h 176"/>
                <a:gd name="T2" fmla="*/ 0 w 176"/>
                <a:gd name="T3" fmla="*/ 176 h 176"/>
                <a:gd name="T4" fmla="*/ 176 w 176"/>
                <a:gd name="T5" fmla="*/ 176 h 176"/>
                <a:gd name="T6" fmla="*/ 176 w 176"/>
                <a:gd name="T7" fmla="*/ 0 h 176"/>
                <a:gd name="T8" fmla="*/ 0 w 176"/>
                <a:gd name="T9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176">
                  <a:moveTo>
                    <a:pt x="0" y="176"/>
                  </a:moveTo>
                  <a:lnTo>
                    <a:pt x="0" y="176"/>
                  </a:lnTo>
                  <a:lnTo>
                    <a:pt x="176" y="176"/>
                  </a:lnTo>
                  <a:lnTo>
                    <a:pt x="176" y="0"/>
                  </a:lnTo>
                  <a:lnTo>
                    <a:pt x="0" y="176"/>
                  </a:lnTo>
                  <a:close/>
                </a:path>
              </a:pathLst>
            </a:custGeom>
            <a:solidFill>
              <a:srgbClr val="2B1E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68BB86E4-5FDC-4AF5-A63E-1BC33A40D2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84" y="2233"/>
              <a:ext cx="477" cy="477"/>
            </a:xfrm>
            <a:custGeom>
              <a:avLst/>
              <a:gdLst>
                <a:gd name="T0" fmla="*/ 0 w 529"/>
                <a:gd name="T1" fmla="*/ 529 h 529"/>
                <a:gd name="T2" fmla="*/ 0 w 529"/>
                <a:gd name="T3" fmla="*/ 529 h 529"/>
                <a:gd name="T4" fmla="*/ 178 w 529"/>
                <a:gd name="T5" fmla="*/ 529 h 529"/>
                <a:gd name="T6" fmla="*/ 529 w 529"/>
                <a:gd name="T7" fmla="*/ 178 h 529"/>
                <a:gd name="T8" fmla="*/ 529 w 529"/>
                <a:gd name="T9" fmla="*/ 0 h 529"/>
                <a:gd name="T10" fmla="*/ 0 w 529"/>
                <a:gd name="T11" fmla="*/ 529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9" h="529">
                  <a:moveTo>
                    <a:pt x="0" y="529"/>
                  </a:moveTo>
                  <a:lnTo>
                    <a:pt x="0" y="529"/>
                  </a:lnTo>
                  <a:lnTo>
                    <a:pt x="178" y="529"/>
                  </a:lnTo>
                  <a:lnTo>
                    <a:pt x="529" y="178"/>
                  </a:lnTo>
                  <a:lnTo>
                    <a:pt x="529" y="0"/>
                  </a:lnTo>
                  <a:lnTo>
                    <a:pt x="0" y="529"/>
                  </a:lnTo>
                  <a:close/>
                </a:path>
              </a:pathLst>
            </a:custGeom>
            <a:solidFill>
              <a:srgbClr val="2B1E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C38D109F-EE45-464D-BE6D-3FFF9ACDDB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66" y="1915"/>
              <a:ext cx="795" cy="795"/>
            </a:xfrm>
            <a:custGeom>
              <a:avLst/>
              <a:gdLst>
                <a:gd name="T0" fmla="*/ 882 w 882"/>
                <a:gd name="T1" fmla="*/ 0 h 882"/>
                <a:gd name="T2" fmla="*/ 882 w 882"/>
                <a:gd name="T3" fmla="*/ 0 h 882"/>
                <a:gd name="T4" fmla="*/ 0 w 882"/>
                <a:gd name="T5" fmla="*/ 882 h 882"/>
                <a:gd name="T6" fmla="*/ 178 w 882"/>
                <a:gd name="T7" fmla="*/ 882 h 882"/>
                <a:gd name="T8" fmla="*/ 882 w 882"/>
                <a:gd name="T9" fmla="*/ 177 h 882"/>
                <a:gd name="T10" fmla="*/ 882 w 882"/>
                <a:gd name="T11" fmla="*/ 0 h 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2" h="882">
                  <a:moveTo>
                    <a:pt x="882" y="0"/>
                  </a:moveTo>
                  <a:lnTo>
                    <a:pt x="882" y="0"/>
                  </a:lnTo>
                  <a:lnTo>
                    <a:pt x="0" y="882"/>
                  </a:lnTo>
                  <a:lnTo>
                    <a:pt x="178" y="882"/>
                  </a:lnTo>
                  <a:lnTo>
                    <a:pt x="882" y="177"/>
                  </a:lnTo>
                  <a:lnTo>
                    <a:pt x="882" y="0"/>
                  </a:lnTo>
                  <a:close/>
                </a:path>
              </a:pathLst>
            </a:custGeom>
            <a:solidFill>
              <a:srgbClr val="2B1E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2939A167-50F0-D942-B096-82082E284B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799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A85A1F7-702A-49A4-963E-9B86BEB20D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4263" y="1450975"/>
            <a:ext cx="4629150" cy="48275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111B37-9B57-4F17-974E-B889B88AF1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183A94-2276-47CB-8852-0627819B31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7566" y="4533577"/>
            <a:ext cx="1745172" cy="1745172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7232C5EC-9F2E-4F0A-8910-2522B656F7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Photo Page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109F48F-E7B7-4BAF-8651-F7A3E31001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9159" y="1468526"/>
            <a:ext cx="6055151" cy="4594225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54AD53-7742-B44B-ACBE-5A51B2A73E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044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B69F112-C8F5-4070-95E4-FD7424E404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5334000" y="1"/>
            <a:ext cx="6858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FB3672-AB1D-4A8A-9A5D-ABD958AAE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07D95A90-868F-4B8A-A898-602B6054A8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Photo Page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24C9DC9-7061-4552-A3A2-33F7EBC574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436" y="1733092"/>
            <a:ext cx="4048899" cy="4007291"/>
          </a:xfrm>
        </p:spPr>
        <p:txBody>
          <a:bodyPr/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7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64617D0-A8FA-4DB5-9B59-6242874B8B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43444" y="1733092"/>
            <a:ext cx="6037262" cy="414700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5DB9B5-427A-774B-9458-B1CCD5D3D2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983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1E2370-636D-441C-94FA-C4B8A100BE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EF1E8987-B567-4B6B-9FCD-6444D32841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Photo Page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A6F9F54E-573D-4F95-A349-F6FBD3F223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9159" y="1468526"/>
            <a:ext cx="6055151" cy="4594225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314C2F7-FE92-4B5B-BBF0-F22986EE88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8090" y="1656072"/>
            <a:ext cx="2718766" cy="2643747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F9D78B37-8A0D-4771-8480-C130748D04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366493" y="3465215"/>
            <a:ext cx="2718766" cy="264374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33C3F7-0B1F-48DA-A16D-83ED913E41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1233730" y="3952702"/>
            <a:ext cx="1249226" cy="12492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81BEC5-5344-C844-881C-78567904B9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258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D70D14-390A-4703-899F-47F2134FA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123D5516-AA4E-4EEA-9A22-5FF11567BB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Photo Page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0C88692-E394-40F4-BFB1-BB3DF41F70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436" y="1733092"/>
            <a:ext cx="4048899" cy="4007291"/>
          </a:xfrm>
        </p:spPr>
        <p:txBody>
          <a:bodyPr/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7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AF710A-030E-4009-90C5-EBA15F54CA0C}"/>
              </a:ext>
            </a:extLst>
          </p:cNvPr>
          <p:cNvSpPr/>
          <p:nvPr userDrawn="1"/>
        </p:nvSpPr>
        <p:spPr>
          <a:xfrm>
            <a:off x="6102096" y="0"/>
            <a:ext cx="6089904" cy="6853853"/>
          </a:xfrm>
          <a:prstGeom prst="rect">
            <a:avLst/>
          </a:prstGeom>
          <a:solidFill>
            <a:srgbClr val="1431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9701DAF-5E85-44BB-9B73-85430B6CE3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0953" y="4567853"/>
            <a:ext cx="3044952" cy="2286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7E54AA6D-DA2D-4A2F-B561-8450A9E5BE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00079" y="2277706"/>
            <a:ext cx="3042892" cy="2286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7C1E6DC0-05D4-40F9-9D4D-36AD3000797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47048" y="-1"/>
            <a:ext cx="3044952" cy="2286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A79A9DFF-C52B-48A4-881C-E464F6E5EE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31732" y="3015575"/>
            <a:ext cx="2665412" cy="94473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Callout, caption, or other body copy here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25302AB3-07A1-4FE0-BBA9-E68B303523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91866" y="696434"/>
            <a:ext cx="2665412" cy="94473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Callout, caption, or other body copy here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0976666C-95CC-455F-A77E-5F564A4B0B6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91866" y="5236412"/>
            <a:ext cx="2665412" cy="94473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Callout, caption, or other body copy here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17D2AF-01F7-4C4D-8352-7FF3F4096F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491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74485F-0AEF-4ADE-92FD-76DBF598DC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79655664-8D53-469A-9470-BA10065DF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Infographic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4ADB638-9FA7-4946-8522-D1782594FD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436" y="1733092"/>
            <a:ext cx="4942026" cy="4007291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3" name="Chart Placeholder 12">
            <a:extLst>
              <a:ext uri="{FF2B5EF4-FFF2-40B4-BE49-F238E27FC236}">
                <a16:creationId xmlns:a16="http://schemas.microsoft.com/office/drawing/2014/main" id="{9A63D19B-4B2E-444C-A116-88CB2624FBB5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18275" y="710064"/>
            <a:ext cx="5394325" cy="503033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D40969-9179-C047-BF00-A8278D4B35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29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11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EF8C3D-63F3-42D9-B45F-6D6B7EACB1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6EF426F-942F-45BE-A72B-2DEA4C3425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Infographic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F7EA0A-5699-4ADF-B93D-54857AC0FE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9113355" y="2266756"/>
            <a:ext cx="1768534" cy="8922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C1D0C3-F72F-4B9A-AEAD-746B3A092B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6438845" y="2631609"/>
            <a:ext cx="1768534" cy="8922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80EB42-6359-42D2-B90C-CF8B673B00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3500000">
            <a:off x="3700156" y="2889296"/>
            <a:ext cx="1768534" cy="8922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64E9EF-3D5C-4F2B-A5FA-E52703CDF8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95042" y="2443180"/>
            <a:ext cx="1768534" cy="892232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BC203AD-4CF0-4CBB-9781-168246A095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89146" y="2425647"/>
            <a:ext cx="863600" cy="1177925"/>
          </a:xfrm>
        </p:spPr>
        <p:txBody>
          <a:bodyPr>
            <a:noAutofit/>
          </a:bodyPr>
          <a:lstStyle>
            <a:lvl1pPr marL="0" indent="0" algn="ctr">
              <a:buNone/>
              <a:defRPr sz="9600" b="1">
                <a:solidFill>
                  <a:srgbClr val="2B1ED9"/>
                </a:solidFill>
              </a:defRPr>
            </a:lvl1pPr>
          </a:lstStyle>
          <a:p>
            <a:pPr lvl="0"/>
            <a:r>
              <a:rPr lang="en-US" b="1" dirty="0"/>
              <a:t>9</a:t>
            </a:r>
            <a:endParaRPr lang="en-US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5302AE9A-3BCF-4E29-B416-695983655E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3096" y="2427119"/>
            <a:ext cx="1528963" cy="1177925"/>
          </a:xfrm>
        </p:spPr>
        <p:txBody>
          <a:bodyPr>
            <a:noAutofit/>
          </a:bodyPr>
          <a:lstStyle>
            <a:lvl1pPr marL="0" indent="0" algn="ctr">
              <a:buNone/>
              <a:defRPr sz="9600" b="1">
                <a:solidFill>
                  <a:srgbClr val="2B1ED9"/>
                </a:solidFill>
              </a:defRPr>
            </a:lvl1pPr>
          </a:lstStyle>
          <a:p>
            <a:pPr lvl="0"/>
            <a:r>
              <a:rPr lang="en-US" b="1" dirty="0"/>
              <a:t>17</a:t>
            </a:r>
            <a:endParaRPr lang="en-US" dirty="0"/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B51E6595-4710-47FE-BB4E-BAB1B935F9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8630" y="2427119"/>
            <a:ext cx="1528963" cy="1177925"/>
          </a:xfrm>
        </p:spPr>
        <p:txBody>
          <a:bodyPr>
            <a:noAutofit/>
          </a:bodyPr>
          <a:lstStyle>
            <a:lvl1pPr marL="0" indent="0" algn="ctr">
              <a:buNone/>
              <a:defRPr sz="9600" b="1">
                <a:solidFill>
                  <a:srgbClr val="2B1ED9"/>
                </a:solidFill>
              </a:defRPr>
            </a:lvl1pPr>
          </a:lstStyle>
          <a:p>
            <a:pPr lvl="0"/>
            <a:r>
              <a:rPr lang="en-US" b="1" dirty="0"/>
              <a:t>36</a:t>
            </a:r>
            <a:endParaRPr lang="en-US" dirty="0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3221B24B-D5B9-4375-9BB1-466C6C905B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39254" y="2425646"/>
            <a:ext cx="863600" cy="1177925"/>
          </a:xfrm>
        </p:spPr>
        <p:txBody>
          <a:bodyPr>
            <a:noAutofit/>
          </a:bodyPr>
          <a:lstStyle>
            <a:lvl1pPr marL="0" indent="0" algn="ctr">
              <a:buNone/>
              <a:defRPr sz="9600" b="1">
                <a:solidFill>
                  <a:srgbClr val="2B1ED9"/>
                </a:solidFill>
              </a:defRPr>
            </a:lvl1pPr>
          </a:lstStyle>
          <a:p>
            <a:pPr lvl="0"/>
            <a:r>
              <a:rPr lang="en-US" b="1" dirty="0"/>
              <a:t>2</a:t>
            </a:r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153AA34-B0FD-4DC0-8C6F-E09E10C7E1E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6659" y="3653595"/>
            <a:ext cx="1881187" cy="541337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6D809C"/>
                </a:solidFill>
              </a:defRPr>
            </a:lvl1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endParaRPr lang="en-US" dirty="0"/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DE1256B8-04E3-4A74-AE71-1905ED27CE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40880" y="3653595"/>
            <a:ext cx="1881187" cy="541337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6D809C"/>
                </a:solidFill>
              </a:defRPr>
            </a:lvl1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endParaRPr lang="en-US" dirty="0"/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5F62437E-3378-4A78-ADFB-F9EEFFAE16A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82517" y="3653595"/>
            <a:ext cx="1881187" cy="541337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6D809C"/>
                </a:solidFill>
              </a:defRPr>
            </a:lvl1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endParaRPr lang="en-US" dirty="0"/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1743FF1C-F0E0-4973-80B7-0617CED140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24154" y="3653595"/>
            <a:ext cx="1881187" cy="541337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6D809C"/>
                </a:solidFill>
              </a:defRPr>
            </a:lvl1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37A461C-E82B-BD42-9B9F-C22737B551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281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84358C2-B592-4E2D-A562-F3E67479F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001CEEE-F0D0-4EA7-B149-A53185B0BF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Infographic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91252DC8-7098-4BCF-B826-610D2C6702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9159" y="1468526"/>
            <a:ext cx="6055151" cy="4594225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0" name="Chart Placeholder 12">
            <a:extLst>
              <a:ext uri="{FF2B5EF4-FFF2-40B4-BE49-F238E27FC236}">
                <a16:creationId xmlns:a16="http://schemas.microsoft.com/office/drawing/2014/main" id="{F55C8266-7965-46DD-8B9A-4627A7E90BEB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904167" y="1468525"/>
            <a:ext cx="4791678" cy="45942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FBF87C-91AB-8E4B-B4E9-2C4E838889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93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2C3B69-7864-4697-9C8A-4FD69E857E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147C71-3563-4AC2-BEDA-967406328C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356BB0DC-7DBB-496E-9B5E-59997C8137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Table</a:t>
            </a: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60A5F568-05C1-44EE-B80A-C6EBC94317A6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727075" y="1603375"/>
            <a:ext cx="7742238" cy="27432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Table Placeholder 13">
            <a:extLst>
              <a:ext uri="{FF2B5EF4-FFF2-40B4-BE49-F238E27FC236}">
                <a16:creationId xmlns:a16="http://schemas.microsoft.com/office/drawing/2014/main" id="{BD371443-8FD5-402D-A59F-252F390FFE2B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727075" y="4602163"/>
            <a:ext cx="4130675" cy="157321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343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787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42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358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218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811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542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3C2F9-C76C-46A3-A50B-306605AB8B18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4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664" r:id="rId13"/>
    <p:sldLayoutId id="2147483665" r:id="rId14"/>
    <p:sldLayoutId id="2147483666" r:id="rId15"/>
    <p:sldLayoutId id="2147483650" r:id="rId16"/>
    <p:sldLayoutId id="2147483651" r:id="rId17"/>
    <p:sldLayoutId id="2147483652" r:id="rId18"/>
    <p:sldLayoutId id="2147483707" r:id="rId19"/>
    <p:sldLayoutId id="2147483708" r:id="rId20"/>
    <p:sldLayoutId id="2147483706" r:id="rId21"/>
    <p:sldLayoutId id="2147483709" r:id="rId22"/>
    <p:sldLayoutId id="2147483653" r:id="rId23"/>
    <p:sldLayoutId id="2147483654" r:id="rId24"/>
    <p:sldLayoutId id="2147483655" r:id="rId25"/>
    <p:sldLayoutId id="2147483656" r:id="rId26"/>
    <p:sldLayoutId id="2147483657" r:id="rId27"/>
    <p:sldLayoutId id="2147483658" r:id="rId28"/>
    <p:sldLayoutId id="2147483659" r:id="rId29"/>
    <p:sldLayoutId id="2147483660" r:id="rId30"/>
    <p:sldLayoutId id="2147483661" r:id="rId31"/>
    <p:sldLayoutId id="2147483662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offcampuslife@odu.edu" TargetMode="External"/><Relationship Id="rId2" Type="http://schemas.openxmlformats.org/officeDocument/2006/relationships/hyperlink" Target="mailto:oducares@odu.edu" TargetMode="Externa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mailto:oducares@odu.edu" TargetMode="Externa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du.edu/content/dam/odu/offices/off-campus-housing/doc/roommate-agreement.pdf" TargetMode="External"/><Relationship Id="rId7" Type="http://schemas.openxmlformats.org/officeDocument/2006/relationships/hyperlink" Target="https://www.odu.edu/life/housing/off-campus-housing/managing-your-finances" TargetMode="External"/><Relationship Id="rId2" Type="http://schemas.openxmlformats.org/officeDocument/2006/relationships/hyperlink" Target="https://www.oduoffcampus.com/" TargetMode="Externa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www.odu.edu/content/dam/odu/offices/off-campus-housing/doc/move-in-move-out-checklist.pdf" TargetMode="External"/><Relationship Id="rId5" Type="http://schemas.openxmlformats.org/officeDocument/2006/relationships/hyperlink" Target="https://www.odu.edu/life/housing/off-campus-housing/landlord-relations#tab93=2" TargetMode="External"/><Relationship Id="rId4" Type="http://schemas.openxmlformats.org/officeDocument/2006/relationships/hyperlink" Target="https://www.odu.edu/life/housing/off-campus-housing/utility-set-up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BF68C5-2E5A-3741-8B13-7E52F177BE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The Dean of Students Office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E71B2-839B-AF45-B237-7F8A026E4F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93535" y="3429000"/>
            <a:ext cx="6753138" cy="657225"/>
          </a:xfrm>
        </p:spPr>
        <p:txBody>
          <a:bodyPr>
            <a:normAutofit/>
          </a:bodyPr>
          <a:lstStyle/>
          <a:p>
            <a:r>
              <a:rPr lang="en-US" dirty="0"/>
              <a:t>Student Engagement &amp; Enrollment Services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447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6860E4-25DF-D149-B662-D15F9142A4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Connect with us!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97F589-06BB-924A-9328-E7A81A4659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6316" y="1347444"/>
            <a:ext cx="10043932" cy="4594225"/>
          </a:xfrm>
        </p:spPr>
        <p:txBody>
          <a:bodyPr/>
          <a:lstStyle/>
          <a:p>
            <a:r>
              <a:rPr lang="en-US" dirty="0"/>
              <a:t>The Off Campus Student Life Office is </a:t>
            </a:r>
            <a:r>
              <a:rPr lang="en-US" b="1" dirty="0"/>
              <a:t>1086 Webb Center</a:t>
            </a:r>
          </a:p>
          <a:p>
            <a:r>
              <a:rPr lang="en-US" dirty="0"/>
              <a:t>The Dean of Students Office is </a:t>
            </a:r>
            <a:r>
              <a:rPr lang="en-US" b="1" dirty="0"/>
              <a:t>2008 Webb Center </a:t>
            </a:r>
            <a:r>
              <a:rPr lang="en-US" dirty="0"/>
              <a:t>(Above Panda Express!)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8B4E80-0B3F-2140-8F6E-647A14C413B7}"/>
              </a:ext>
            </a:extLst>
          </p:cNvPr>
          <p:cNvSpPr txBox="1"/>
          <p:nvPr/>
        </p:nvSpPr>
        <p:spPr>
          <a:xfrm>
            <a:off x="1625826" y="2670934"/>
            <a:ext cx="7977352" cy="230832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en-US" sz="2400" dirty="0"/>
              <a:t>Dean of Students Office</a:t>
            </a:r>
          </a:p>
          <a:p>
            <a:pPr algn="ctr"/>
            <a:r>
              <a:rPr lang="en-US" sz="2400" dirty="0">
                <a:hlinkClick r:id="rId2"/>
              </a:rPr>
              <a:t>oducares@odu.edu</a:t>
            </a:r>
            <a:endParaRPr lang="en-US" sz="2400" dirty="0"/>
          </a:p>
          <a:p>
            <a:pPr algn="ctr"/>
            <a:r>
              <a:rPr lang="en-US" sz="2400" dirty="0"/>
              <a:t>(757) 683-3442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Off Campus Student Life:</a:t>
            </a:r>
          </a:p>
          <a:p>
            <a:pPr algn="ctr"/>
            <a:r>
              <a:rPr lang="en-US" sz="2400" dirty="0">
                <a:hlinkClick r:id="rId3"/>
              </a:rPr>
              <a:t>offcampuslife@odu.edu</a:t>
            </a:r>
            <a:endParaRPr lang="en-US" sz="2400" dirty="0"/>
          </a:p>
          <a:p>
            <a:pPr algn="ctr"/>
            <a:r>
              <a:rPr lang="en-US" sz="2400" dirty="0"/>
              <a:t>(757) 683-4187</a:t>
            </a:r>
          </a:p>
          <a:p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1CCCBD-24D9-FC47-ACA8-7608FA70C959}"/>
              </a:ext>
            </a:extLst>
          </p:cNvPr>
          <p:cNvSpPr txBox="1"/>
          <p:nvPr/>
        </p:nvSpPr>
        <p:spPr>
          <a:xfrm>
            <a:off x="553771" y="4675634"/>
            <a:ext cx="101214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Follow us on Instagram! 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@</a:t>
            </a:r>
            <a:r>
              <a:rPr lang="en-US" sz="2400" dirty="0" err="1"/>
              <a:t>odu_dos</a:t>
            </a:r>
            <a:endParaRPr lang="en-US" sz="2400" dirty="0"/>
          </a:p>
        </p:txBody>
      </p:sp>
      <p:pic>
        <p:nvPicPr>
          <p:cNvPr id="1026" name="Picture 2" descr="File:Instagram logo 2016.svg - Wikipedia">
            <a:extLst>
              <a:ext uri="{FF2B5EF4-FFF2-40B4-BE49-F238E27FC236}">
                <a16:creationId xmlns:a16="http://schemas.microsoft.com/office/drawing/2014/main" id="{E86FC445-AB73-9840-9332-C59558573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014" y="5202621"/>
            <a:ext cx="853632" cy="85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707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16A8EA-55BB-4248-B03B-5C04233186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The Dean of Students office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42FDA-75FF-274D-88DA-55846AB287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Student Outreach &amp; Support (SOS)</a:t>
            </a:r>
          </a:p>
          <a:p>
            <a:endParaRPr lang="en-US" dirty="0"/>
          </a:p>
          <a:p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Off-Campus Student Life</a:t>
            </a:r>
          </a:p>
          <a:p>
            <a:endParaRPr lang="en-US" dirty="0"/>
          </a:p>
          <a:p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Retention Outreach</a:t>
            </a:r>
          </a:p>
        </p:txBody>
      </p:sp>
      <p:pic>
        <p:nvPicPr>
          <p:cNvPr id="6" name="Picture Placeholder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4497558A-400A-4D4A-83C5-15282B8274C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" r="15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15413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2C0BAE-565A-DB4F-825F-1C73CE7953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Student Outreach &amp; Support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F12B5-992C-DD4F-8D28-CD49D72800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8595" y="1335955"/>
            <a:ext cx="5985878" cy="5063977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Listen to Student Concerns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Clarify University Policies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Refer to Appropriate Departments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Process Extended Absences &amp; Administrative Withdrawals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Coordinate Care Outreach for Students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Oversee Emergency Financial Grants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Case Management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713B43-69AF-4EE8-94AF-F92170DCC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083" y="1663126"/>
            <a:ext cx="4953000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902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688FD4-F448-435C-AA07-E775B56EDB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4277" y="421928"/>
            <a:ext cx="5261723" cy="877887"/>
          </a:xfrm>
        </p:spPr>
        <p:txBody>
          <a:bodyPr/>
          <a:lstStyle/>
          <a:p>
            <a:r>
              <a:rPr lang="en-US" dirty="0"/>
              <a:t>Reporting a Concern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C3DA5E-0699-4F01-8F96-3AE9D211B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85" y="1359016"/>
            <a:ext cx="10412853" cy="4926162"/>
          </a:xfrm>
          <a:prstGeom prst="rect">
            <a:avLst/>
          </a:prstGeom>
        </p:spPr>
      </p:pic>
      <p:sp>
        <p:nvSpPr>
          <p:cNvPr id="5" name="Notched Right Arrow 5">
            <a:extLst>
              <a:ext uri="{FF2B5EF4-FFF2-40B4-BE49-F238E27FC236}">
                <a16:creationId xmlns:a16="http://schemas.microsoft.com/office/drawing/2014/main" id="{A5C3AB31-669B-4BA9-932D-9C7F29981E87}"/>
              </a:ext>
            </a:extLst>
          </p:cNvPr>
          <p:cNvSpPr/>
          <p:nvPr/>
        </p:nvSpPr>
        <p:spPr>
          <a:xfrm rot="9555483">
            <a:off x="5935298" y="5022842"/>
            <a:ext cx="803828" cy="580840"/>
          </a:xfrm>
          <a:prstGeom prst="notchedRightArrow">
            <a:avLst/>
          </a:prstGeom>
          <a:solidFill>
            <a:srgbClr val="0070C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Notched Right Arrow 5">
            <a:extLst>
              <a:ext uri="{FF2B5EF4-FFF2-40B4-BE49-F238E27FC236}">
                <a16:creationId xmlns:a16="http://schemas.microsoft.com/office/drawing/2014/main" id="{CC4FDF6C-8E84-4980-B7DD-9FB47A9B3F32}"/>
              </a:ext>
            </a:extLst>
          </p:cNvPr>
          <p:cNvSpPr/>
          <p:nvPr/>
        </p:nvSpPr>
        <p:spPr>
          <a:xfrm rot="9555483">
            <a:off x="9402930" y="5436780"/>
            <a:ext cx="803828" cy="580840"/>
          </a:xfrm>
          <a:prstGeom prst="notchedRightArrow">
            <a:avLst/>
          </a:prstGeom>
          <a:solidFill>
            <a:srgbClr val="0070C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8EB722-B97A-42B7-9F34-DC96C026DCF5}"/>
              </a:ext>
            </a:extLst>
          </p:cNvPr>
          <p:cNvSpPr txBox="1"/>
          <p:nvPr/>
        </p:nvSpPr>
        <p:spPr>
          <a:xfrm>
            <a:off x="4022398" y="6285178"/>
            <a:ext cx="2718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www.odu.edu/sos</a:t>
            </a:r>
          </a:p>
        </p:txBody>
      </p:sp>
    </p:spTree>
    <p:extLst>
      <p:ext uri="{BB962C8B-B14F-4D97-AF65-F5344CB8AC3E}">
        <p14:creationId xmlns:p14="http://schemas.microsoft.com/office/powerpoint/2010/main" val="1109149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A8BD08-CE0A-4AC9-87DE-DE9CACB248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Other Ways to Refer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7EAB9B-96CD-4C0B-AB8E-9039BB0F65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6317" y="1347444"/>
            <a:ext cx="7755956" cy="4594225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Bring in as Walk-in to 2008 Webb Center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Call 757-683-3442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Email </a:t>
            </a:r>
            <a:r>
              <a:rPr lang="en-US" dirty="0">
                <a:hlinkClick r:id="rId2"/>
              </a:rPr>
              <a:t>oducares@odu.edu</a:t>
            </a: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Complete Care Report on the SOS website at odu.edu/</a:t>
            </a:r>
            <a:r>
              <a:rPr lang="en-US" dirty="0" err="1"/>
              <a:t>sos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421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2C0BAE-565A-DB4F-825F-1C73CE7953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Off-Campus Student Life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F12B5-992C-DD4F-8D28-CD49D72800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6316" y="1347444"/>
            <a:ext cx="11315684" cy="459422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Created to provide a centralized location for off-campus students to receive guidance, support, and resources for their off-campus experiences </a:t>
            </a:r>
          </a:p>
          <a:p>
            <a:r>
              <a:rPr lang="en-US" dirty="0"/>
              <a:t>Strive to work collaboratively with the neighborhoods surrounding Old Dominion University and the City of Norfolk on livability issues effecting students and long-term residents</a:t>
            </a:r>
          </a:p>
          <a:p>
            <a:r>
              <a:rPr lang="en-US" dirty="0"/>
              <a:t>Supports ODU students</a:t>
            </a:r>
          </a:p>
          <a:p>
            <a:r>
              <a:rPr lang="en-US" dirty="0"/>
              <a:t>Partnerships across campus and in the community</a:t>
            </a:r>
          </a:p>
          <a:p>
            <a:r>
              <a:rPr lang="en-US" dirty="0"/>
              <a:t>Resources offered: </a:t>
            </a:r>
          </a:p>
          <a:p>
            <a:pPr lvl="1"/>
            <a:r>
              <a:rPr lang="en-US" dirty="0"/>
              <a:t>Webpage with property listings</a:t>
            </a:r>
          </a:p>
          <a:p>
            <a:pPr lvl="1"/>
            <a:r>
              <a:rPr lang="en-US" dirty="0"/>
              <a:t>Workshops </a:t>
            </a:r>
          </a:p>
          <a:p>
            <a:pPr lvl="1"/>
            <a:r>
              <a:rPr lang="en-US" dirty="0"/>
              <a:t>Commuter lounge</a:t>
            </a:r>
          </a:p>
          <a:p>
            <a:pPr lvl="1"/>
            <a:r>
              <a:rPr lang="en-US" dirty="0"/>
              <a:t>Programs</a:t>
            </a:r>
          </a:p>
          <a:p>
            <a:pPr lvl="1"/>
            <a:r>
              <a:rPr lang="en-US" dirty="0"/>
              <a:t>Day locks at Webb Center</a:t>
            </a:r>
          </a:p>
          <a:p>
            <a:pPr lvl="1"/>
            <a:r>
              <a:rPr lang="en-US" dirty="0"/>
              <a:t>FREE security alarms and light bulbs </a:t>
            </a:r>
          </a:p>
          <a:p>
            <a:pPr lvl="1"/>
            <a:r>
              <a:rPr lang="en-US" dirty="0"/>
              <a:t>Food pantry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531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5D560F-F6C1-954C-9403-066C99BA2E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Key Partnerships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FBC855-FAC3-7445-B333-8BD060FA06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Campus Partnerships</a:t>
            </a:r>
          </a:p>
          <a:p>
            <a:pPr lvl="1"/>
            <a:r>
              <a:rPr lang="en-US" dirty="0"/>
              <a:t>Housing &amp; Residence Life</a:t>
            </a:r>
          </a:p>
          <a:p>
            <a:pPr lvl="1"/>
            <a:r>
              <a:rPr lang="en-US" dirty="0"/>
              <a:t>Leadership &amp; Student Involvement</a:t>
            </a:r>
          </a:p>
          <a:p>
            <a:pPr lvl="1"/>
            <a:r>
              <a:rPr lang="en-US" dirty="0"/>
              <a:t>ODUPD</a:t>
            </a:r>
          </a:p>
          <a:p>
            <a:pPr lvl="1"/>
            <a:r>
              <a:rPr lang="en-US" dirty="0"/>
              <a:t>Parking &amp; Transportation</a:t>
            </a:r>
          </a:p>
          <a:p>
            <a:pPr lvl="1"/>
            <a:r>
              <a:rPr lang="en-US" dirty="0"/>
              <a:t>Student Conduct and Academic Integrity</a:t>
            </a:r>
          </a:p>
          <a:p>
            <a:pPr lvl="1"/>
            <a:r>
              <a:rPr lang="en-US" dirty="0"/>
              <a:t>Student Government Association </a:t>
            </a:r>
          </a:p>
          <a:p>
            <a:r>
              <a:rPr lang="en-US" dirty="0"/>
              <a:t>Community Partnerships</a:t>
            </a:r>
          </a:p>
          <a:p>
            <a:pPr lvl="1"/>
            <a:r>
              <a:rPr lang="en-US" dirty="0"/>
              <a:t>City of Norfolk Officials</a:t>
            </a:r>
          </a:p>
          <a:p>
            <a:pPr lvl="1"/>
            <a:r>
              <a:rPr lang="en-US" dirty="0"/>
              <a:t>Norfolk Cares</a:t>
            </a:r>
          </a:p>
          <a:p>
            <a:pPr lvl="1"/>
            <a:r>
              <a:rPr lang="en-US" dirty="0"/>
              <a:t>Rent Ready Norfolk</a:t>
            </a:r>
          </a:p>
          <a:p>
            <a:pPr lvl="1"/>
            <a:r>
              <a:rPr lang="en-US" dirty="0"/>
              <a:t>Norfolk Police Department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278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D93037-A243-7D48-B41F-9A4AA77FB2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Off-Campus Housing 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4CC9CB-E7A8-064A-94B4-D8CE379CC1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Finding answers to questions about living off-campus as a first experience can be challenging</a:t>
            </a:r>
          </a:p>
          <a:p>
            <a:pPr>
              <a:spcAft>
                <a:spcPts val="600"/>
              </a:spcAft>
            </a:pPr>
            <a:r>
              <a:rPr lang="en-US" dirty="0"/>
              <a:t>Off-Campus Student life helps students to stay knowledgeable of their responsibility  of a local resident</a:t>
            </a:r>
          </a:p>
          <a:p>
            <a:pPr>
              <a:spcAft>
                <a:spcPts val="600"/>
              </a:spcAft>
            </a:pPr>
            <a:r>
              <a:rPr lang="en-US" dirty="0"/>
              <a:t>The following website links are campus and community resources to off-campus students: </a:t>
            </a:r>
          </a:p>
          <a:p>
            <a:pPr lvl="1" fontAlgn="base">
              <a:spcAft>
                <a:spcPts val="600"/>
              </a:spcAft>
            </a:pPr>
            <a:r>
              <a:rPr lang="en-US" u="sng" dirty="0">
                <a:hlinkClick r:id="rId2"/>
              </a:rPr>
              <a:t>Local Property Listings</a:t>
            </a:r>
            <a:endParaRPr lang="en-US" dirty="0"/>
          </a:p>
          <a:p>
            <a:pPr lvl="1" fontAlgn="base">
              <a:spcAft>
                <a:spcPts val="600"/>
              </a:spcAft>
            </a:pPr>
            <a:r>
              <a:rPr lang="en-US" u="sng" dirty="0">
                <a:hlinkClick r:id="rId2"/>
              </a:rPr>
              <a:t>Roommate Search</a:t>
            </a:r>
            <a:endParaRPr lang="en-US" dirty="0"/>
          </a:p>
          <a:p>
            <a:pPr lvl="1" fontAlgn="base">
              <a:spcAft>
                <a:spcPts val="600"/>
              </a:spcAft>
            </a:pPr>
            <a:r>
              <a:rPr lang="en-US" u="sng" dirty="0">
                <a:hlinkClick r:id="rId3"/>
              </a:rPr>
              <a:t>Sample Off-Campus Roommate Agreement</a:t>
            </a:r>
            <a:endParaRPr lang="en-US" dirty="0"/>
          </a:p>
          <a:p>
            <a:pPr lvl="1" fontAlgn="base">
              <a:spcAft>
                <a:spcPts val="600"/>
              </a:spcAft>
            </a:pPr>
            <a:r>
              <a:rPr lang="en-US" u="sng" dirty="0">
                <a:hlinkClick r:id="rId4"/>
              </a:rPr>
              <a:t>Utility Set Up</a:t>
            </a:r>
            <a:endParaRPr lang="en-US" dirty="0"/>
          </a:p>
          <a:p>
            <a:pPr lvl="1" fontAlgn="base">
              <a:spcAft>
                <a:spcPts val="600"/>
              </a:spcAft>
            </a:pPr>
            <a:r>
              <a:rPr lang="en-US" u="sng" dirty="0">
                <a:hlinkClick r:id="rId5"/>
              </a:rPr>
              <a:t>Leasing Off-Campus</a:t>
            </a:r>
            <a:endParaRPr lang="en-US" dirty="0"/>
          </a:p>
          <a:p>
            <a:pPr lvl="1" fontAlgn="base">
              <a:spcAft>
                <a:spcPts val="600"/>
              </a:spcAft>
            </a:pPr>
            <a:r>
              <a:rPr lang="en-US" u="sng" dirty="0">
                <a:hlinkClick r:id="rId6"/>
              </a:rPr>
              <a:t>Move-in-move-out-checklist</a:t>
            </a:r>
            <a:endParaRPr lang="en-US" dirty="0"/>
          </a:p>
          <a:p>
            <a:pPr lvl="1" fontAlgn="base">
              <a:spcAft>
                <a:spcPts val="600"/>
              </a:spcAft>
            </a:pPr>
            <a:r>
              <a:rPr lang="en-US" u="sng" dirty="0">
                <a:hlinkClick r:id="rId7"/>
              </a:rPr>
              <a:t>Managing Your Finances</a:t>
            </a:r>
            <a:endParaRPr lang="en-US" dirty="0"/>
          </a:p>
          <a:p>
            <a:pPr lvl="1">
              <a:spcAft>
                <a:spcPts val="600"/>
              </a:spcAft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522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18654E7-925C-492A-845E-04A416D393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Retention Outreach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028B51-FC00-4C74-A185-D442733FE5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6316" y="1791034"/>
            <a:ext cx="8461095" cy="4594225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Oversees Retention Initiatives for 1</a:t>
            </a:r>
            <a:r>
              <a:rPr lang="en-US" baseline="30000" dirty="0"/>
              <a:t>st</a:t>
            </a:r>
            <a:r>
              <a:rPr lang="en-US" dirty="0"/>
              <a:t> year Students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Assists with Departmental Referrals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Explores Options for Success at ODU</a:t>
            </a:r>
          </a:p>
        </p:txBody>
      </p:sp>
    </p:spTree>
    <p:extLst>
      <p:ext uri="{BB962C8B-B14F-4D97-AF65-F5344CB8AC3E}">
        <p14:creationId xmlns:p14="http://schemas.microsoft.com/office/powerpoint/2010/main" val="42775914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9C43DDF4C8CF4DBB5FE9047866DE19" ma:contentTypeVersion="4" ma:contentTypeDescription="Create a new document." ma:contentTypeScope="" ma:versionID="46a593d48dfcc0f3cc3a670160933084">
  <xsd:schema xmlns:xsd="http://www.w3.org/2001/XMLSchema" xmlns:xs="http://www.w3.org/2001/XMLSchema" xmlns:p="http://schemas.microsoft.com/office/2006/metadata/properties" xmlns:ns2="f37e507f-91f1-4553-8761-288e432d6281" targetNamespace="http://schemas.microsoft.com/office/2006/metadata/properties" ma:root="true" ma:fieldsID="87242d7b5fb227fbb58b613893c7caa9" ns2:_="">
    <xsd:import namespace="f37e507f-91f1-4553-8761-288e432d62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7e507f-91f1-4553-8761-288e432d62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8635516-8A27-41FB-8E88-E733CE45F4F1}"/>
</file>

<file path=customXml/itemProps2.xml><?xml version="1.0" encoding="utf-8"?>
<ds:datastoreItem xmlns:ds="http://schemas.openxmlformats.org/officeDocument/2006/customXml" ds:itemID="{F9A4C408-6407-43AC-B32B-B452E41D672E}"/>
</file>

<file path=customXml/itemProps3.xml><?xml version="1.0" encoding="utf-8"?>
<ds:datastoreItem xmlns:ds="http://schemas.openxmlformats.org/officeDocument/2006/customXml" ds:itemID="{98522441-CE14-44A6-B50B-85BEE9A05653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5026</TotalTime>
  <Words>369</Words>
  <Application>Microsoft Office PowerPoint</Application>
  <PresentationFormat>Widescreen</PresentationFormat>
  <Paragraphs>95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Calibri</vt:lpstr>
      <vt:lpstr>Calibri Light</vt:lpstr>
      <vt:lpstr>Arial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Austin Manganiello</dc:creator>
  <cp:lastModifiedBy>Flores, Liza M.</cp:lastModifiedBy>
  <cp:revision>53</cp:revision>
  <dcterms:created xsi:type="dcterms:W3CDTF">2018-11-06T18:12:13Z</dcterms:created>
  <dcterms:modified xsi:type="dcterms:W3CDTF">2022-08-09T14:58:53Z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0x010100E49C43DDF4C8CF4DBB5FE9047866DE19</vt:lpwstr>
  </property>
</Properties>
</file>