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handoutMasterIdLst>
    <p:handoutMasterId r:id="rId20"/>
  </p:handoutMasterIdLst>
  <p:sldIdLst>
    <p:sldId id="256" r:id="rId2"/>
    <p:sldId id="265" r:id="rId3"/>
    <p:sldId id="267" r:id="rId4"/>
    <p:sldId id="272" r:id="rId5"/>
    <p:sldId id="259" r:id="rId6"/>
    <p:sldId id="270" r:id="rId7"/>
    <p:sldId id="273" r:id="rId8"/>
    <p:sldId id="271" r:id="rId9"/>
    <p:sldId id="277" r:id="rId10"/>
    <p:sldId id="276" r:id="rId11"/>
    <p:sldId id="266" r:id="rId12"/>
    <p:sldId id="261" r:id="rId13"/>
    <p:sldId id="257" r:id="rId14"/>
    <p:sldId id="268" r:id="rId15"/>
    <p:sldId id="258" r:id="rId16"/>
    <p:sldId id="26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69" autoAdjust="0"/>
    <p:restoredTop sz="94709" autoAdjust="0"/>
  </p:normalViewPr>
  <p:slideViewPr>
    <p:cSldViewPr>
      <p:cViewPr>
        <p:scale>
          <a:sx n="100" d="100"/>
          <a:sy n="100" d="100"/>
        </p:scale>
        <p:origin x="-432"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D98B7B-067D-4DB1-B088-33777CDE2261}" type="datetimeFigureOut">
              <a:rPr lang="en-US" smtClean="0"/>
              <a:pPr/>
              <a:t>4/14/2014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6810C1-6F9A-4F2F-82E3-35127BFFFC2A}" type="slidenum">
              <a:rPr lang="en-US" smtClean="0"/>
              <a:pPr/>
              <a:t>‹#›</a:t>
            </a:fld>
            <a:endParaRPr lang="en-US"/>
          </a:p>
        </p:txBody>
      </p:sp>
    </p:spTree>
    <p:extLst>
      <p:ext uri="{BB962C8B-B14F-4D97-AF65-F5344CB8AC3E}">
        <p14:creationId xmlns:p14="http://schemas.microsoft.com/office/powerpoint/2010/main" val="118666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C4B0D-454E-44CA-B7DA-514805241D7D}"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DABB1-8C87-41AF-B53E-5A49A9AE59B9}" type="slidenum">
              <a:rPr lang="en-US" smtClean="0"/>
              <a:pPr/>
              <a:t>‹#›</a:t>
            </a:fld>
            <a:endParaRPr lang="en-US"/>
          </a:p>
        </p:txBody>
      </p:sp>
    </p:spTree>
    <p:extLst>
      <p:ext uri="{BB962C8B-B14F-4D97-AF65-F5344CB8AC3E}">
        <p14:creationId xmlns:p14="http://schemas.microsoft.com/office/powerpoint/2010/main" val="38399208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EXPOUND</a:t>
            </a:r>
            <a:r>
              <a:rPr lang="en-US" baseline="0" dirty="0" smtClean="0"/>
              <a:t> ON CUSTOMER SERVICE BEING WHAT THAT PERSON RECEIVES AT THAT TIME. SEVERAL THINGS CAN LEAD TO CUSTOMER SERVICE</a:t>
            </a:r>
            <a:endParaRPr lang="en-US" dirty="0"/>
          </a:p>
        </p:txBody>
      </p:sp>
      <p:sp>
        <p:nvSpPr>
          <p:cNvPr id="4" name="Slide Number Placeholder 3"/>
          <p:cNvSpPr>
            <a:spLocks noGrp="1"/>
          </p:cNvSpPr>
          <p:nvPr>
            <p:ph type="sldNum" sz="quarter" idx="10"/>
          </p:nvPr>
        </p:nvSpPr>
        <p:spPr/>
        <p:txBody>
          <a:bodyPr/>
          <a:lstStyle/>
          <a:p>
            <a:fld id="{2B6DABB1-8C87-41AF-B53E-5A49A9AE59B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6DABB1-8C87-41AF-B53E-5A49A9AE59B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BF6FF64-63AF-4809-A2AB-39C4E3CAD3A4}" type="datetime1">
              <a:rPr lang="en-US" smtClean="0"/>
              <a:pPr/>
              <a:t>4/14/2014</a:t>
            </a:fld>
            <a:endParaRPr lang="en-US"/>
          </a:p>
        </p:txBody>
      </p:sp>
      <p:sp>
        <p:nvSpPr>
          <p:cNvPr id="8" name="Slide Number Placeholder 7"/>
          <p:cNvSpPr>
            <a:spLocks noGrp="1"/>
          </p:cNvSpPr>
          <p:nvPr>
            <p:ph type="sldNum" sz="quarter" idx="11"/>
          </p:nvPr>
        </p:nvSpPr>
        <p:spPr/>
        <p:txBody>
          <a:bodyPr/>
          <a:lstStyle/>
          <a:p>
            <a:fld id="{AEBC7A68-23B8-4542-B6D1-C3E5D0C52669}"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19EDB-7B13-4DFE-BC58-C81B9FA096E7}" type="datetime1">
              <a:rPr lang="en-US" smtClean="0"/>
              <a:pPr/>
              <a:t>4/14/2014</a:t>
            </a:fld>
            <a:endParaRPr lang="en-US"/>
          </a:p>
        </p:txBody>
      </p:sp>
      <p:sp>
        <p:nvSpPr>
          <p:cNvPr id="5" name="Footer Placeholder 4"/>
          <p:cNvSpPr>
            <a:spLocks noGrp="1"/>
          </p:cNvSpPr>
          <p:nvPr>
            <p:ph type="ftr" sz="quarter" idx="11"/>
          </p:nvPr>
        </p:nvSpPr>
        <p:spPr/>
        <p:txBody>
          <a:bodyPr/>
          <a:lstStyle/>
          <a:p>
            <a:r>
              <a:rPr lang="en-US" smtClean="0"/>
              <a:t>Customer Service Done Right!</a:t>
            </a:r>
            <a:endParaRPr lang="en-US"/>
          </a:p>
        </p:txBody>
      </p:sp>
      <p:sp>
        <p:nvSpPr>
          <p:cNvPr id="6" name="Slide Number Placeholder 5"/>
          <p:cNvSpPr>
            <a:spLocks noGrp="1"/>
          </p:cNvSpPr>
          <p:nvPr>
            <p:ph type="sldNum" sz="quarter" idx="12"/>
          </p:nvPr>
        </p:nvSpPr>
        <p:spPr/>
        <p:txBody>
          <a:bodyPr/>
          <a:lstStyle/>
          <a:p>
            <a:fld id="{AEBC7A68-23B8-4542-B6D1-C3E5D0C526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9EAD3-B981-4C03-927E-359F01D4899B}" type="datetime1">
              <a:rPr lang="en-US" smtClean="0"/>
              <a:pPr/>
              <a:t>4/14/2014</a:t>
            </a:fld>
            <a:endParaRPr lang="en-US"/>
          </a:p>
        </p:txBody>
      </p:sp>
      <p:sp>
        <p:nvSpPr>
          <p:cNvPr id="5" name="Footer Placeholder 4"/>
          <p:cNvSpPr>
            <a:spLocks noGrp="1"/>
          </p:cNvSpPr>
          <p:nvPr>
            <p:ph type="ftr" sz="quarter" idx="11"/>
          </p:nvPr>
        </p:nvSpPr>
        <p:spPr/>
        <p:txBody>
          <a:bodyPr/>
          <a:lstStyle/>
          <a:p>
            <a:r>
              <a:rPr lang="en-US" smtClean="0"/>
              <a:t>Customer Service Done Right!</a:t>
            </a:r>
            <a:endParaRPr lang="en-US"/>
          </a:p>
        </p:txBody>
      </p:sp>
      <p:sp>
        <p:nvSpPr>
          <p:cNvPr id="6" name="Slide Number Placeholder 5"/>
          <p:cNvSpPr>
            <a:spLocks noGrp="1"/>
          </p:cNvSpPr>
          <p:nvPr>
            <p:ph type="sldNum" sz="quarter" idx="12"/>
          </p:nvPr>
        </p:nvSpPr>
        <p:spPr/>
        <p:txBody>
          <a:bodyPr/>
          <a:lstStyle/>
          <a:p>
            <a:fld id="{AEBC7A68-23B8-4542-B6D1-C3E5D0C526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615B6062-9A53-4194-992A-B83981D8CB41}" type="datetime1">
              <a:rPr lang="en-US" smtClean="0"/>
              <a:pPr/>
              <a:t>4/14/2014</a:t>
            </a:fld>
            <a:endParaRPr lang="en-US"/>
          </a:p>
        </p:txBody>
      </p:sp>
      <p:sp>
        <p:nvSpPr>
          <p:cNvPr id="10" name="Slide Number Placeholder 9"/>
          <p:cNvSpPr>
            <a:spLocks noGrp="1"/>
          </p:cNvSpPr>
          <p:nvPr>
            <p:ph type="sldNum" sz="quarter" idx="15"/>
          </p:nvPr>
        </p:nvSpPr>
        <p:spPr/>
        <p:txBody>
          <a:bodyPr/>
          <a:lstStyle/>
          <a:p>
            <a:fld id="{AEBC7A68-23B8-4542-B6D1-C3E5D0C52669}" type="slidenum">
              <a:rPr lang="en-US" smtClean="0"/>
              <a:pPr/>
              <a:t>‹#›</a:t>
            </a:fld>
            <a:endParaRPr lang="en-US"/>
          </a:p>
        </p:txBody>
      </p:sp>
      <p:sp>
        <p:nvSpPr>
          <p:cNvPr id="11" name="Footer Placeholder 10"/>
          <p:cNvSpPr>
            <a:spLocks noGrp="1"/>
          </p:cNvSpPr>
          <p:nvPr>
            <p:ph type="ftr" sz="quarter" idx="16"/>
          </p:nvPr>
        </p:nvSpPr>
        <p:spPr/>
        <p:txBody>
          <a:bodyPr/>
          <a:lstStyle/>
          <a:p>
            <a:r>
              <a:rPr lang="en-US" smtClean="0"/>
              <a:t>Customer Service Done Right!</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C5E36B-59CE-4C1F-93C0-0C70F19CD216}" type="datetime1">
              <a:rPr lang="en-US" smtClean="0"/>
              <a:pPr/>
              <a:t>4/14/2014</a:t>
            </a:fld>
            <a:endParaRPr lang="en-US"/>
          </a:p>
        </p:txBody>
      </p:sp>
      <p:sp>
        <p:nvSpPr>
          <p:cNvPr id="8" name="Slide Number Placeholder 7"/>
          <p:cNvSpPr>
            <a:spLocks noGrp="1"/>
          </p:cNvSpPr>
          <p:nvPr>
            <p:ph type="sldNum" sz="quarter" idx="11"/>
          </p:nvPr>
        </p:nvSpPr>
        <p:spPr/>
        <p:txBody>
          <a:bodyPr/>
          <a:lstStyle/>
          <a:p>
            <a:fld id="{AEBC7A68-23B8-4542-B6D1-C3E5D0C52669}"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C988A35C-BC1B-4354-AEB2-1497543BE53F}" type="datetime1">
              <a:rPr lang="en-US" smtClean="0"/>
              <a:pPr/>
              <a:t>4/14/2014</a:t>
            </a:fld>
            <a:endParaRPr lang="en-US"/>
          </a:p>
        </p:txBody>
      </p:sp>
      <p:sp>
        <p:nvSpPr>
          <p:cNvPr id="10" name="Slide Number Placeholder 9"/>
          <p:cNvSpPr>
            <a:spLocks noGrp="1"/>
          </p:cNvSpPr>
          <p:nvPr>
            <p:ph type="sldNum" sz="quarter" idx="11"/>
          </p:nvPr>
        </p:nvSpPr>
        <p:spPr/>
        <p:txBody>
          <a:bodyPr/>
          <a:lstStyle/>
          <a:p>
            <a:fld id="{AEBC7A68-23B8-4542-B6D1-C3E5D0C52669}"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462570F9-A60D-4B62-AFC8-063FC9BC3963}" type="datetime1">
              <a:rPr lang="en-US" smtClean="0"/>
              <a:pPr/>
              <a:t>4/14/2014</a:t>
            </a:fld>
            <a:endParaRPr lang="en-US"/>
          </a:p>
        </p:txBody>
      </p:sp>
      <p:sp>
        <p:nvSpPr>
          <p:cNvPr id="11" name="Slide Number Placeholder 10"/>
          <p:cNvSpPr>
            <a:spLocks noGrp="1"/>
          </p:cNvSpPr>
          <p:nvPr>
            <p:ph type="sldNum" sz="quarter" idx="11"/>
          </p:nvPr>
        </p:nvSpPr>
        <p:spPr/>
        <p:txBody>
          <a:bodyPr/>
          <a:lstStyle/>
          <a:p>
            <a:fld id="{AEBC7A68-23B8-4542-B6D1-C3E5D0C52669}"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C4277F4-383D-4637-BF65-54C77190EFD1}" type="datetime1">
              <a:rPr lang="en-US" smtClean="0"/>
              <a:pPr/>
              <a:t>4/14/2014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AEBC7A68-23B8-4542-B6D1-C3E5D0C52669}"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FF1D2-B634-42B7-BB38-3F67D2F8E3E2}" type="datetime1">
              <a:rPr lang="en-US" smtClean="0"/>
              <a:pPr/>
              <a:t>4/14/2014</a:t>
            </a:fld>
            <a:endParaRPr lang="en-US"/>
          </a:p>
        </p:txBody>
      </p:sp>
      <p:sp>
        <p:nvSpPr>
          <p:cNvPr id="3" name="Footer Placeholder 2"/>
          <p:cNvSpPr>
            <a:spLocks noGrp="1"/>
          </p:cNvSpPr>
          <p:nvPr>
            <p:ph type="ftr" sz="quarter" idx="11"/>
          </p:nvPr>
        </p:nvSpPr>
        <p:spPr/>
        <p:txBody>
          <a:bodyPr/>
          <a:lstStyle/>
          <a:p>
            <a:r>
              <a:rPr lang="en-US" smtClean="0"/>
              <a:t>Customer Service Done Right!</a:t>
            </a:r>
            <a:endParaRPr lang="en-US"/>
          </a:p>
        </p:txBody>
      </p:sp>
      <p:sp>
        <p:nvSpPr>
          <p:cNvPr id="4" name="Slide Number Placeholder 3"/>
          <p:cNvSpPr>
            <a:spLocks noGrp="1"/>
          </p:cNvSpPr>
          <p:nvPr>
            <p:ph type="sldNum" sz="quarter" idx="12"/>
          </p:nvPr>
        </p:nvSpPr>
        <p:spPr/>
        <p:txBody>
          <a:bodyPr/>
          <a:lstStyle/>
          <a:p>
            <a:fld id="{AEBC7A68-23B8-4542-B6D1-C3E5D0C526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9FCE29B-B09D-4037-B40D-D08503710924}" type="datetime1">
              <a:rPr lang="en-US" smtClean="0"/>
              <a:pPr/>
              <a:t>4/14/2014</a:t>
            </a:fld>
            <a:endParaRPr lang="en-US"/>
          </a:p>
        </p:txBody>
      </p:sp>
      <p:sp>
        <p:nvSpPr>
          <p:cNvPr id="9" name="Slide Number Placeholder 8"/>
          <p:cNvSpPr>
            <a:spLocks noGrp="1"/>
          </p:cNvSpPr>
          <p:nvPr>
            <p:ph type="sldNum" sz="quarter" idx="11"/>
          </p:nvPr>
        </p:nvSpPr>
        <p:spPr/>
        <p:txBody>
          <a:bodyPr/>
          <a:lstStyle/>
          <a:p>
            <a:fld id="{AEBC7A68-23B8-4542-B6D1-C3E5D0C52669}"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5F3D32-0D4B-44D8-92F7-C49141FD9BA3}" type="datetime1">
              <a:rPr lang="en-US" smtClean="0"/>
              <a:pPr/>
              <a:t>4/14/2014</a:t>
            </a:fld>
            <a:endParaRPr lang="en-US"/>
          </a:p>
        </p:txBody>
      </p:sp>
      <p:sp>
        <p:nvSpPr>
          <p:cNvPr id="9" name="Slide Number Placeholder 8"/>
          <p:cNvSpPr>
            <a:spLocks noGrp="1"/>
          </p:cNvSpPr>
          <p:nvPr>
            <p:ph type="sldNum" sz="quarter" idx="11"/>
          </p:nvPr>
        </p:nvSpPr>
        <p:spPr/>
        <p:txBody>
          <a:bodyPr/>
          <a:lstStyle/>
          <a:p>
            <a:fld id="{AEBC7A68-23B8-4542-B6D1-C3E5D0C52669}"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Customer Service Done Right!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B044D5D-376C-4002-ADE7-2A15DDAF578F}" type="datetime1">
              <a:rPr lang="en-US" smtClean="0"/>
              <a:pPr/>
              <a:t>4/14/2014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r>
              <a:rPr lang="en-US" smtClean="0"/>
              <a:t>Customer Service Done Right!</a:t>
            </a:r>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EBC7A68-23B8-4542-B6D1-C3E5D0C526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00" y="3200400"/>
            <a:ext cx="5080000" cy="2884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69295" y="685800"/>
            <a:ext cx="8001000" cy="575180"/>
          </a:xfrm>
        </p:spPr>
        <p:txBody>
          <a:bodyPr/>
          <a:lstStyle/>
          <a:p>
            <a:r>
              <a:rPr lang="en-US" sz="320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nivers LT Std 85 XBlk" pitchFamily="34" charset="0"/>
              </a:rPr>
              <a:t>CUSTOMER SERVICE DONE RIGHT!</a:t>
            </a:r>
            <a:endParaRPr lang="en-US" sz="32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nivers LT Std 85 XBlk"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8234">
            <a:off x="1258947" y="1734096"/>
            <a:ext cx="3104207" cy="293260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427356"/>
            <a:ext cx="24003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295" y="5283836"/>
            <a:ext cx="2141755" cy="801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85800"/>
            <a:ext cx="7696200" cy="6057900"/>
          </a:xfrm>
        </p:spPr>
        <p:txBody>
          <a:bodyPr>
            <a:noAutofit/>
          </a:bodyPr>
          <a:lstStyle/>
          <a:p>
            <a:pPr>
              <a:spcAft>
                <a:spcPts val="600"/>
              </a:spcAft>
            </a:pPr>
            <a:r>
              <a:rPr lang="en-US" sz="1300" i="0" dirty="0" smtClean="0">
                <a:effectLst>
                  <a:outerShdw blurRad="38100" dist="38100" dir="2700000" algn="tl">
                    <a:srgbClr val="000000">
                      <a:alpha val="43137"/>
                    </a:srgbClr>
                  </a:outerShdw>
                </a:effectLst>
                <a:latin typeface="Univers LT Std 73 Black Ext" pitchFamily="34" charset="0"/>
              </a:rPr>
              <a:t>Connect Calls/No blind Transfers</a:t>
            </a:r>
          </a:p>
          <a:p>
            <a:pPr lvl="1">
              <a:spcAft>
                <a:spcPts val="600"/>
              </a:spcAft>
            </a:pPr>
            <a:r>
              <a:rPr lang="en-US" sz="1300" i="0" dirty="0" smtClean="0">
                <a:effectLst>
                  <a:outerShdw blurRad="38100" dist="38100" dir="2700000" algn="tl">
                    <a:srgbClr val="000000">
                      <a:alpha val="43137"/>
                    </a:srgbClr>
                  </a:outerShdw>
                </a:effectLst>
                <a:latin typeface="Univers LT Std 55" pitchFamily="34" charset="0"/>
              </a:rPr>
              <a:t>If you must transfer a call, avoid the use of the word transfer.” Instead say,                 I’m going to connect you with…..”</a:t>
            </a:r>
          </a:p>
          <a:p>
            <a:pPr lvl="1">
              <a:spcAft>
                <a:spcPts val="600"/>
              </a:spcAft>
            </a:pPr>
            <a:r>
              <a:rPr lang="en-US" sz="1300" i="0" dirty="0" smtClean="0">
                <a:effectLst>
                  <a:outerShdw blurRad="38100" dist="38100" dir="2700000" algn="tl">
                    <a:srgbClr val="000000">
                      <a:alpha val="43137"/>
                    </a:srgbClr>
                  </a:outerShdw>
                </a:effectLst>
                <a:latin typeface="Univers LT Std 55" pitchFamily="34" charset="0"/>
              </a:rPr>
              <a:t>Give the caller the person’s name and number prior to connecting the call</a:t>
            </a:r>
          </a:p>
          <a:p>
            <a:pPr lvl="1">
              <a:spcAft>
                <a:spcPts val="600"/>
              </a:spcAft>
            </a:pPr>
            <a:r>
              <a:rPr lang="en-US" sz="1300" i="0" dirty="0" smtClean="0">
                <a:effectLst>
                  <a:outerShdw blurRad="38100" dist="38100" dir="2700000" algn="tl">
                    <a:srgbClr val="000000">
                      <a:alpha val="43137"/>
                    </a:srgbClr>
                  </a:outerShdw>
                </a:effectLst>
                <a:latin typeface="Univers LT Std 55" pitchFamily="34" charset="0"/>
              </a:rPr>
              <a:t>Stay on the line and introduce the caller to the connecting party (Do not connect the caller without an introduction and brief explanation of the call, i.e. “blind transfer.”)</a:t>
            </a:r>
          </a:p>
          <a:p>
            <a:pPr lvl="1">
              <a:spcAft>
                <a:spcPts val="600"/>
              </a:spcAft>
            </a:pPr>
            <a:r>
              <a:rPr lang="en-US" sz="1300" i="0" dirty="0" smtClean="0">
                <a:effectLst>
                  <a:outerShdw blurRad="38100" dist="38100" dir="2700000" algn="tl">
                    <a:srgbClr val="000000">
                      <a:alpha val="43137"/>
                    </a:srgbClr>
                  </a:outerShdw>
                </a:effectLst>
                <a:latin typeface="Univers LT Std 55" pitchFamily="34" charset="0"/>
              </a:rPr>
              <a:t>If you reach the party’s voicemail when attempting to connect, ask the caller if they wish to be put through to the voice mail</a:t>
            </a:r>
          </a:p>
          <a:p>
            <a:pPr lvl="1">
              <a:spcAft>
                <a:spcPts val="600"/>
              </a:spcAft>
            </a:pPr>
            <a:r>
              <a:rPr lang="en-US" sz="1300" i="0" dirty="0" smtClean="0">
                <a:effectLst>
                  <a:outerShdw blurRad="38100" dist="38100" dir="2700000" algn="tl">
                    <a:srgbClr val="000000">
                      <a:alpha val="43137"/>
                    </a:srgbClr>
                  </a:outerShdw>
                </a:effectLst>
                <a:latin typeface="Univers LT Std 55" pitchFamily="34" charset="0"/>
              </a:rPr>
              <a:t>(do not automatically connect to voice mail w/o asking caller first)</a:t>
            </a:r>
          </a:p>
          <a:p>
            <a:pPr marL="457200" lvl="1" indent="0">
              <a:spcAft>
                <a:spcPts val="600"/>
              </a:spcAft>
              <a:buNone/>
            </a:pPr>
            <a:endParaRPr lang="en-US" sz="1300" i="0" dirty="0" smtClean="0">
              <a:effectLst>
                <a:outerShdw blurRad="38100" dist="38100" dir="2700000" algn="tl">
                  <a:srgbClr val="000000">
                    <a:alpha val="43137"/>
                  </a:srgbClr>
                </a:outerShdw>
              </a:effectLst>
              <a:latin typeface="Univers LT Std 45 Light" pitchFamily="34" charset="0"/>
            </a:endParaRPr>
          </a:p>
          <a:p>
            <a:pPr>
              <a:spcAft>
                <a:spcPts val="600"/>
              </a:spcAft>
            </a:pPr>
            <a:r>
              <a:rPr lang="en-US" sz="1300" i="0" dirty="0" smtClean="0">
                <a:effectLst>
                  <a:outerShdw blurRad="38100" dist="38100" dir="2700000" algn="tl">
                    <a:srgbClr val="000000">
                      <a:alpha val="43137"/>
                    </a:srgbClr>
                  </a:outerShdw>
                </a:effectLst>
                <a:latin typeface="Univers LT Std 73 Black Ext" pitchFamily="34" charset="0"/>
              </a:rPr>
              <a:t>Offer </a:t>
            </a:r>
            <a:r>
              <a:rPr lang="en-US" sz="1300" i="0" dirty="0">
                <a:effectLst>
                  <a:outerShdw blurRad="38100" dist="38100" dir="2700000" algn="tl">
                    <a:srgbClr val="000000">
                      <a:alpha val="43137"/>
                    </a:srgbClr>
                  </a:outerShdw>
                </a:effectLst>
                <a:latin typeface="Univers LT Std 73 Black Ext" pitchFamily="34" charset="0"/>
              </a:rPr>
              <a:t>Assistance</a:t>
            </a: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Help caller as much as you can before referring to someone </a:t>
            </a:r>
            <a:r>
              <a:rPr lang="en-US" sz="1300" i="0" dirty="0" smtClean="0">
                <a:effectLst>
                  <a:outerShdw blurRad="38100" dist="38100" dir="2700000" algn="tl">
                    <a:srgbClr val="000000">
                      <a:alpha val="43137"/>
                    </a:srgbClr>
                  </a:outerShdw>
                </a:effectLst>
                <a:latin typeface="Univers LT Std 55" pitchFamily="34" charset="0"/>
              </a:rPr>
              <a:t>else</a:t>
            </a:r>
            <a:endParaRPr lang="en-US" sz="1300" i="0" dirty="0">
              <a:effectLst>
                <a:outerShdw blurRad="38100" dist="38100" dir="2700000" algn="tl">
                  <a:srgbClr val="000000">
                    <a:alpha val="43137"/>
                  </a:srgbClr>
                </a:outerShdw>
              </a:effectLst>
              <a:latin typeface="Univers LT Std 55" pitchFamily="34" charset="0"/>
            </a:endParaRP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Listen carefully/skillfully probe so you can adequately assess needs of the </a:t>
            </a:r>
            <a:r>
              <a:rPr lang="en-US" sz="1300" i="0" dirty="0" smtClean="0">
                <a:effectLst>
                  <a:outerShdw blurRad="38100" dist="38100" dir="2700000" algn="tl">
                    <a:srgbClr val="000000">
                      <a:alpha val="43137"/>
                    </a:srgbClr>
                  </a:outerShdw>
                </a:effectLst>
                <a:latin typeface="Univers LT Std 55" pitchFamily="34" charset="0"/>
              </a:rPr>
              <a:t>customer</a:t>
            </a:r>
            <a:endParaRPr lang="en-US" sz="1300" i="0" dirty="0">
              <a:effectLst>
                <a:outerShdw blurRad="38100" dist="38100" dir="2700000" algn="tl">
                  <a:srgbClr val="000000">
                    <a:alpha val="43137"/>
                  </a:srgbClr>
                </a:outerShdw>
              </a:effectLst>
              <a:latin typeface="Univers LT Std 55" pitchFamily="34" charset="0"/>
            </a:endParaRP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Encourage call to contact you again if additional assistance is </a:t>
            </a:r>
            <a:r>
              <a:rPr lang="en-US" sz="1300" i="0" dirty="0" smtClean="0">
                <a:effectLst>
                  <a:outerShdw blurRad="38100" dist="38100" dir="2700000" algn="tl">
                    <a:srgbClr val="000000">
                      <a:alpha val="43137"/>
                    </a:srgbClr>
                  </a:outerShdw>
                </a:effectLst>
                <a:latin typeface="Univers LT Std 55" pitchFamily="34" charset="0"/>
              </a:rPr>
              <a:t>needed</a:t>
            </a:r>
          </a:p>
          <a:p>
            <a:pPr lvl="1">
              <a:spcAft>
                <a:spcPts val="600"/>
              </a:spcAft>
            </a:pPr>
            <a:endParaRPr lang="en-US" sz="1300" i="0" dirty="0">
              <a:effectLst>
                <a:outerShdw blurRad="38100" dist="38100" dir="2700000" algn="tl">
                  <a:srgbClr val="000000">
                    <a:alpha val="43137"/>
                  </a:srgbClr>
                </a:outerShdw>
              </a:effectLst>
              <a:latin typeface="Univers LT Std 45 Light" pitchFamily="34" charset="0"/>
            </a:endParaRPr>
          </a:p>
          <a:p>
            <a:pPr>
              <a:spcAft>
                <a:spcPts val="600"/>
              </a:spcAft>
            </a:pPr>
            <a:r>
              <a:rPr lang="en-US" sz="1300" i="0" dirty="0" smtClean="0">
                <a:effectLst>
                  <a:outerShdw blurRad="38100" dist="38100" dir="2700000" algn="tl">
                    <a:srgbClr val="000000">
                      <a:alpha val="43137"/>
                    </a:srgbClr>
                  </a:outerShdw>
                </a:effectLst>
                <a:latin typeface="Univers LT Std 73 Black Ext" pitchFamily="34" charset="0"/>
              </a:rPr>
              <a:t>Hold </a:t>
            </a:r>
            <a:r>
              <a:rPr lang="en-US" sz="1300" i="0" dirty="0">
                <a:effectLst>
                  <a:outerShdw blurRad="38100" dist="38100" dir="2700000" algn="tl">
                    <a:srgbClr val="000000">
                      <a:alpha val="43137"/>
                    </a:srgbClr>
                  </a:outerShdw>
                </a:effectLst>
                <a:latin typeface="Univers LT Std 73 Black Ext" pitchFamily="34" charset="0"/>
              </a:rPr>
              <a:t>Appropriately</a:t>
            </a: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Do not automatically place a caller on hold. Let the caller know that you are doing </a:t>
            </a:r>
            <a:r>
              <a:rPr lang="en-US" sz="1300" i="0" dirty="0" smtClean="0">
                <a:effectLst>
                  <a:outerShdw blurRad="38100" dist="38100" dir="2700000" algn="tl">
                    <a:srgbClr val="000000">
                      <a:alpha val="43137"/>
                    </a:srgbClr>
                  </a:outerShdw>
                </a:effectLst>
                <a:latin typeface="Univers LT Std 55" pitchFamily="34" charset="0"/>
              </a:rPr>
              <a:t>so</a:t>
            </a:r>
            <a:endParaRPr lang="en-US" sz="1300" i="0" dirty="0">
              <a:effectLst>
                <a:outerShdw blurRad="38100" dist="38100" dir="2700000" algn="tl">
                  <a:srgbClr val="000000">
                    <a:alpha val="43137"/>
                  </a:srgbClr>
                </a:outerShdw>
              </a:effectLst>
              <a:latin typeface="Univers LT Std 55" pitchFamily="34" charset="0"/>
            </a:endParaRP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Provide periodic updates to see if the caller still wishes to </a:t>
            </a:r>
            <a:r>
              <a:rPr lang="en-US" sz="1300" i="0" dirty="0" smtClean="0">
                <a:effectLst>
                  <a:outerShdw blurRad="38100" dist="38100" dir="2700000" algn="tl">
                    <a:srgbClr val="000000">
                      <a:alpha val="43137"/>
                    </a:srgbClr>
                  </a:outerShdw>
                </a:effectLst>
                <a:latin typeface="Univers LT Std 55" pitchFamily="34" charset="0"/>
              </a:rPr>
              <a:t>hold</a:t>
            </a:r>
            <a:endParaRPr lang="en-US" sz="1300" i="0" dirty="0">
              <a:effectLst>
                <a:outerShdw blurRad="38100" dist="38100" dir="2700000" algn="tl">
                  <a:srgbClr val="000000">
                    <a:alpha val="43137"/>
                  </a:srgbClr>
                </a:outerShdw>
              </a:effectLst>
              <a:latin typeface="Univers LT Std 55" pitchFamily="34" charset="0"/>
            </a:endParaRPr>
          </a:p>
          <a:p>
            <a:pPr lvl="1">
              <a:spcAft>
                <a:spcPts val="600"/>
              </a:spcAft>
            </a:pPr>
            <a:r>
              <a:rPr lang="en-US" sz="1300" i="0" dirty="0">
                <a:effectLst>
                  <a:outerShdw blurRad="38100" dist="38100" dir="2700000" algn="tl">
                    <a:srgbClr val="000000">
                      <a:alpha val="43137"/>
                    </a:srgbClr>
                  </a:outerShdw>
                </a:effectLst>
                <a:latin typeface="Univers LT Std 55" pitchFamily="34" charset="0"/>
              </a:rPr>
              <a:t>Never place a caller on hold by just laying the phone down, always use the hold </a:t>
            </a:r>
            <a:r>
              <a:rPr lang="en-US" sz="1300" i="0" dirty="0" smtClean="0">
                <a:effectLst>
                  <a:outerShdw blurRad="38100" dist="38100" dir="2700000" algn="tl">
                    <a:srgbClr val="000000">
                      <a:alpha val="43137"/>
                    </a:srgbClr>
                  </a:outerShdw>
                </a:effectLst>
                <a:latin typeface="Univers LT Std 55" pitchFamily="34" charset="0"/>
              </a:rPr>
              <a:t>button</a:t>
            </a:r>
            <a:endParaRPr lang="en-US" sz="1300" i="0" dirty="0">
              <a:effectLst>
                <a:outerShdw blurRad="38100" dist="38100" dir="2700000" algn="tl">
                  <a:srgbClr val="000000">
                    <a:alpha val="43137"/>
                  </a:srgbClr>
                </a:outerShdw>
              </a:effectLst>
              <a:latin typeface="Univers LT Std 55" pitchFamily="34" charset="0"/>
            </a:endParaRPr>
          </a:p>
          <a:p>
            <a:pPr lvl="1">
              <a:buNone/>
            </a:pPr>
            <a:endParaRPr lang="en-US" sz="1200" dirty="0" smtClean="0">
              <a:latin typeface="Univers LT Std 45 Light" pitchFamily="34" charset="0"/>
            </a:endParaRPr>
          </a:p>
          <a:p>
            <a:pPr lvl="1">
              <a:buNone/>
            </a:pPr>
            <a:endParaRPr lang="en-US" sz="1200" dirty="0">
              <a:latin typeface="Univers LT Std 45 Light" pitchFamily="34" charset="0"/>
            </a:endParaRPr>
          </a:p>
          <a:p>
            <a:pPr lvl="1">
              <a:buNone/>
            </a:pPr>
            <a:endParaRPr lang="en-US" sz="1400" dirty="0" smtClean="0"/>
          </a:p>
        </p:txBody>
      </p:sp>
      <p:sp>
        <p:nvSpPr>
          <p:cNvPr id="5" name="Footer Placeholder 4"/>
          <p:cNvSpPr>
            <a:spLocks noGrp="1"/>
          </p:cNvSpPr>
          <p:nvPr>
            <p:ph type="ftr" sz="quarter" idx="16"/>
          </p:nvPr>
        </p:nvSpPr>
        <p:spPr>
          <a:xfrm>
            <a:off x="990600" y="6472431"/>
            <a:ext cx="5102352" cy="365125"/>
          </a:xfrm>
        </p:spPr>
        <p:txBody>
          <a:bodyPr/>
          <a:lstStyle/>
          <a:p>
            <a:r>
              <a:rPr lang="en-US" dirty="0" smtClean="0"/>
              <a:t>Customer Service Done Right!</a:t>
            </a:r>
            <a:endParaRPr lang="en-US" dirty="0"/>
          </a:p>
        </p:txBody>
      </p:sp>
      <p:sp>
        <p:nvSpPr>
          <p:cNvPr id="2" name="Title 1"/>
          <p:cNvSpPr>
            <a:spLocks noGrp="1"/>
          </p:cNvSpPr>
          <p:nvPr>
            <p:ph type="title"/>
          </p:nvPr>
        </p:nvSpPr>
        <p:spPr>
          <a:xfrm>
            <a:off x="838200" y="152400"/>
            <a:ext cx="6908800" cy="800100"/>
          </a:xfrm>
        </p:spPr>
        <p:txBody>
          <a:bodyPr>
            <a:normAutofit/>
          </a:bodyPr>
          <a:lstStyle/>
          <a:p>
            <a:r>
              <a:rPr lang="en-US" sz="2800" dirty="0" smtClean="0">
                <a:effectLst>
                  <a:outerShdw blurRad="38100" dist="38100" dir="2700000" algn="tl">
                    <a:srgbClr val="000000">
                      <a:alpha val="43137"/>
                    </a:srgbClr>
                  </a:outerShdw>
                </a:effectLst>
                <a:latin typeface="Univers LT Std 85 XBlk" pitchFamily="34" charset="0"/>
              </a:rPr>
              <a:t>Telephone protocol Cont.</a:t>
            </a:r>
            <a:endParaRPr lang="en-US" sz="2800" dirty="0">
              <a:effectLst>
                <a:outerShdw blurRad="38100" dist="38100" dir="2700000" algn="tl">
                  <a:srgbClr val="000000">
                    <a:alpha val="43137"/>
                  </a:srgbClr>
                </a:outerShdw>
              </a:effectLst>
              <a:latin typeface="Univers LT Std 85 XBlk"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756" t="6859" r="17073" b="8079"/>
          <a:stretch/>
        </p:blipFill>
        <p:spPr>
          <a:xfrm>
            <a:off x="7239000" y="304800"/>
            <a:ext cx="1566766" cy="1457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882" y="2895600"/>
            <a:ext cx="1714087" cy="1142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771650"/>
            <a:ext cx="7924800" cy="4343400"/>
          </a:xfrm>
          <a:ln/>
        </p:spPr>
        <p:style>
          <a:lnRef idx="2">
            <a:schemeClr val="dk1">
              <a:shade val="50000"/>
            </a:schemeClr>
          </a:lnRef>
          <a:fillRef idx="1">
            <a:schemeClr val="dk1"/>
          </a:fillRef>
          <a:effectRef idx="0">
            <a:schemeClr val="dk1"/>
          </a:effectRef>
          <a:fontRef idx="minor">
            <a:schemeClr val="lt1"/>
          </a:fontRef>
        </p:style>
        <p:txBody>
          <a:bodyPr/>
          <a:lstStyle/>
          <a:p>
            <a:pPr lvl="1">
              <a:buFont typeface="Wingdings" pitchFamily="2" charset="2"/>
              <a:buChar char="Ø"/>
            </a:pPr>
            <a:endParaRPr lang="en-US" i="0" dirty="0" smtClean="0">
              <a:solidFill>
                <a:schemeClr val="tx1"/>
              </a:solidFill>
              <a:latin typeface="Univers LT Std 45 Light" pitchFamily="34" charset="0"/>
            </a:endParaRPr>
          </a:p>
          <a:p>
            <a:pPr lvl="1">
              <a:spcAft>
                <a:spcPts val="1200"/>
              </a:spcAft>
              <a:buFont typeface="Wingdings" pitchFamily="2" charset="2"/>
              <a:buChar char="q"/>
            </a:pPr>
            <a:r>
              <a:rPr lang="en-US" sz="1400" i="0" dirty="0" smtClean="0">
                <a:solidFill>
                  <a:schemeClr val="tx1"/>
                </a:solidFill>
                <a:latin typeface="Univers LT Std 45 Light" pitchFamily="34" charset="0"/>
              </a:rPr>
              <a:t>Raising your voice when customers are upset.</a:t>
            </a:r>
          </a:p>
          <a:p>
            <a:pPr lvl="1">
              <a:spcAft>
                <a:spcPts val="1200"/>
              </a:spcAft>
              <a:buFont typeface="Wingdings" pitchFamily="2" charset="2"/>
              <a:buChar char="q"/>
            </a:pPr>
            <a:r>
              <a:rPr lang="en-US" sz="1400" i="0" dirty="0" smtClean="0">
                <a:solidFill>
                  <a:schemeClr val="tx1"/>
                </a:solidFill>
                <a:latin typeface="Univers LT Std 45 Light" pitchFamily="34" charset="0"/>
              </a:rPr>
              <a:t> keeping a caller on hold longer than 45 seconds, If you must keep a caller on hold longer than 45 seconds, make sure the caller is aware that they will be on hold for an extended length of time.</a:t>
            </a:r>
          </a:p>
          <a:p>
            <a:pPr lvl="1">
              <a:spcAft>
                <a:spcPts val="1200"/>
              </a:spcAft>
              <a:buFont typeface="Wingdings" pitchFamily="2" charset="2"/>
              <a:buChar char="q"/>
            </a:pPr>
            <a:r>
              <a:rPr lang="en-US" sz="1400" i="0" dirty="0" smtClean="0">
                <a:solidFill>
                  <a:schemeClr val="tx1"/>
                </a:solidFill>
                <a:latin typeface="Univers LT Std 45 Light" pitchFamily="34" charset="0"/>
              </a:rPr>
              <a:t>Not acknowledging them as soon as they approach the desk or office.</a:t>
            </a:r>
          </a:p>
          <a:p>
            <a:pPr lvl="1">
              <a:spcAft>
                <a:spcPts val="1200"/>
              </a:spcAft>
              <a:buFont typeface="Wingdings" pitchFamily="2" charset="2"/>
              <a:buChar char="q"/>
            </a:pPr>
            <a:r>
              <a:rPr lang="en-US" sz="1400" i="0" dirty="0" smtClean="0">
                <a:solidFill>
                  <a:schemeClr val="tx1"/>
                </a:solidFill>
                <a:latin typeface="Univers LT Std 45 Light" pitchFamily="34" charset="0"/>
              </a:rPr>
              <a:t>Telling a customer “I don’t know.”  Find out! </a:t>
            </a:r>
          </a:p>
          <a:p>
            <a:pPr lvl="1">
              <a:spcAft>
                <a:spcPts val="1200"/>
              </a:spcAft>
              <a:buFont typeface="Wingdings" pitchFamily="2" charset="2"/>
              <a:buChar char="q"/>
            </a:pPr>
            <a:r>
              <a:rPr lang="en-US" sz="1400" i="0" dirty="0" smtClean="0">
                <a:solidFill>
                  <a:schemeClr val="tx1"/>
                </a:solidFill>
                <a:latin typeface="Univers LT Std 45 Light" pitchFamily="34" charset="0"/>
              </a:rPr>
              <a:t>Don’t leave the front desk area unattended. Someone should be there at all times (during hours of operation </a:t>
            </a:r>
            <a:r>
              <a:rPr lang="en-US" sz="1400" i="0" dirty="0" smtClean="0">
                <a:solidFill>
                  <a:schemeClr val="tx1"/>
                </a:solidFill>
                <a:latin typeface="Univers LT Std 45 Light" pitchFamily="34" charset="0"/>
                <a:sym typeface="Wingdings" pitchFamily="2" charset="2"/>
              </a:rPr>
              <a:t>)</a:t>
            </a:r>
            <a:endParaRPr lang="en-US" sz="1400" i="0" dirty="0" smtClean="0">
              <a:solidFill>
                <a:schemeClr val="tx1"/>
              </a:solidFill>
              <a:latin typeface="Univers LT Std 45 Light" pitchFamily="34" charset="0"/>
            </a:endParaRPr>
          </a:p>
          <a:p>
            <a:pPr lvl="1"/>
            <a:endParaRPr lang="en-US" dirty="0" smtClean="0"/>
          </a:p>
          <a:p>
            <a:pPr marL="457200" lvl="1" indent="0">
              <a:buNone/>
            </a:pPr>
            <a:endParaRPr lang="en-US" dirty="0" smtClean="0"/>
          </a:p>
          <a:p>
            <a:pPr lvl="1"/>
            <a:endParaRPr lang="en-US" dirty="0" smtClean="0"/>
          </a:p>
          <a:p>
            <a:pPr lvl="1"/>
            <a:endParaRPr lang="en-US" dirty="0" smtClean="0"/>
          </a:p>
          <a:p>
            <a:pPr lvl="1"/>
            <a:endParaRPr lang="en-US" dirty="0"/>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609600" y="457200"/>
            <a:ext cx="3505200" cy="1979466"/>
          </a:xfrm>
        </p:spPr>
        <p:txBody>
          <a:bodyPr>
            <a:normAutofit/>
          </a:bodyPr>
          <a:lstStyle/>
          <a:p>
            <a:r>
              <a:rPr lang="en-US" sz="1600" dirty="0" smtClean="0">
                <a:effectLst>
                  <a:outerShdw blurRad="38100" dist="38100" dir="2700000" algn="tl">
                    <a:srgbClr val="000000">
                      <a:alpha val="43137"/>
                    </a:srgbClr>
                  </a:outerShdw>
                </a:effectLst>
                <a:latin typeface="Univers LT Std 73 Black Ext" pitchFamily="34" charset="0"/>
              </a:rPr>
              <a:t>EXAMPLES OF</a:t>
            </a:r>
            <a:br>
              <a:rPr lang="en-US" sz="1600" dirty="0" smtClean="0">
                <a:effectLst>
                  <a:outerShdw blurRad="38100" dist="38100" dir="2700000" algn="tl">
                    <a:srgbClr val="000000">
                      <a:alpha val="43137"/>
                    </a:srgbClr>
                  </a:outerShdw>
                </a:effectLst>
                <a:latin typeface="Univers LT Std 73 Black Ext" pitchFamily="34" charset="0"/>
              </a:rPr>
            </a:br>
            <a:r>
              <a:rPr lang="en-US" sz="1600" dirty="0" smtClean="0">
                <a:effectLst>
                  <a:outerShdw blurRad="38100" dist="38100" dir="2700000" algn="tl">
                    <a:srgbClr val="000000">
                      <a:alpha val="43137"/>
                    </a:srgbClr>
                  </a:outerShdw>
                </a:effectLst>
                <a:latin typeface="Univers LT Std 73 Black Ext" pitchFamily="34" charset="0"/>
              </a:rPr>
              <a:t>POOR CUSTOMER SERVICE</a:t>
            </a:r>
            <a:endParaRPr lang="en-US" sz="1600" dirty="0">
              <a:effectLst>
                <a:outerShdw blurRad="38100" dist="38100" dir="2700000" algn="tl">
                  <a:srgbClr val="000000">
                    <a:alpha val="43137"/>
                  </a:srgbClr>
                </a:outerShdw>
              </a:effectLst>
              <a:latin typeface="Univers LT Std 73 Black Ext"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99" y="382859"/>
            <a:ext cx="1563005" cy="1068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318" r="10473"/>
          <a:stretch/>
        </p:blipFill>
        <p:spPr>
          <a:xfrm>
            <a:off x="5181600" y="382859"/>
            <a:ext cx="1481253" cy="10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4731741"/>
            <a:ext cx="2512142" cy="1668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dirty="0" smtClean="0"/>
              <a:t>Customer Service Done Right!</a:t>
            </a:r>
            <a:endParaRPr lang="en-US" dirty="0"/>
          </a:p>
        </p:txBody>
      </p:sp>
      <p:sp>
        <p:nvSpPr>
          <p:cNvPr id="2" name="Title 1"/>
          <p:cNvSpPr>
            <a:spLocks noGrp="1"/>
          </p:cNvSpPr>
          <p:nvPr>
            <p:ph type="title"/>
          </p:nvPr>
        </p:nvSpPr>
        <p:spPr>
          <a:xfrm>
            <a:off x="685800" y="1050073"/>
            <a:ext cx="2895600" cy="838200"/>
          </a:xfrm>
        </p:spPr>
        <p:txBody>
          <a:bodyPr>
            <a:normAutofit/>
          </a:bodyPr>
          <a:lstStyle/>
          <a:p>
            <a:r>
              <a:rPr lang="en-US" sz="1600" dirty="0" smtClean="0">
                <a:effectLst>
                  <a:outerShdw blurRad="38100" dist="38100" dir="2700000" algn="tl">
                    <a:srgbClr val="000000">
                      <a:alpha val="43137"/>
                    </a:srgbClr>
                  </a:outerShdw>
                </a:effectLst>
                <a:latin typeface="Univers LT Std 73 Black Ext" pitchFamily="34" charset="0"/>
              </a:rPr>
              <a:t>HEY!! WHERE’S EVERYONE??????</a:t>
            </a:r>
            <a:endParaRPr lang="en-US" sz="1600" dirty="0">
              <a:effectLst>
                <a:outerShdw blurRad="38100" dist="38100" dir="2700000" algn="tl">
                  <a:srgbClr val="000000">
                    <a:alpha val="43137"/>
                  </a:srgbClr>
                </a:outerShdw>
              </a:effectLst>
              <a:latin typeface="Univers LT Std 73 Black Ext"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066800"/>
            <a:ext cx="5029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38400"/>
            <a:ext cx="3754036" cy="3754036"/>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67156" y="1369091"/>
            <a:ext cx="7239000" cy="4617720"/>
          </a:xfrm>
          <a:ln/>
        </p:spPr>
        <p:style>
          <a:lnRef idx="2">
            <a:schemeClr val="dk1">
              <a:shade val="50000"/>
            </a:schemeClr>
          </a:lnRef>
          <a:fillRef idx="1">
            <a:schemeClr val="dk1"/>
          </a:fillRef>
          <a:effectRef idx="0">
            <a:schemeClr val="dk1"/>
          </a:effectRef>
          <a:fontRef idx="minor">
            <a:schemeClr val="lt1"/>
          </a:fontRef>
        </p:style>
        <p:txBody>
          <a:bodyPr>
            <a:normAutofit/>
          </a:bodyPr>
          <a:lstStyle/>
          <a:p>
            <a:pPr>
              <a:buFont typeface="Wingdings" pitchFamily="2" charset="2"/>
              <a:buChar char="Ø"/>
            </a:pPr>
            <a:endParaRPr lang="en-US" sz="1400" i="0" dirty="0" smtClean="0">
              <a:latin typeface="Univers LT Std 45 Light" pitchFamily="34" charset="0"/>
            </a:endParaRPr>
          </a:p>
          <a:p>
            <a:pPr>
              <a:buFont typeface="Wingdings" pitchFamily="2" charset="2"/>
              <a:buChar char="q"/>
            </a:pPr>
            <a:r>
              <a:rPr lang="en-US" sz="1400" i="0" dirty="0" smtClean="0">
                <a:solidFill>
                  <a:schemeClr val="tx1"/>
                </a:solidFill>
                <a:latin typeface="Univers LT Std 45 Light" pitchFamily="34" charset="0"/>
              </a:rPr>
              <a:t>A </a:t>
            </a:r>
            <a:r>
              <a:rPr lang="en-US" sz="1400" i="0" dirty="0">
                <a:solidFill>
                  <a:schemeClr val="tx1"/>
                </a:solidFill>
                <a:latin typeface="Univers LT Std 45 Light" pitchFamily="34" charset="0"/>
              </a:rPr>
              <a:t>process to resolve complaints helps assure that we can deal with the </a:t>
            </a:r>
            <a:r>
              <a:rPr lang="en-US" sz="1400" i="0" dirty="0" smtClean="0">
                <a:solidFill>
                  <a:schemeClr val="tx1"/>
                </a:solidFill>
                <a:latin typeface="Univers LT Std 45 Light" pitchFamily="34" charset="0"/>
              </a:rPr>
              <a:t>emotional/practical </a:t>
            </a:r>
            <a:r>
              <a:rPr lang="en-US" sz="1400" i="0" dirty="0">
                <a:solidFill>
                  <a:schemeClr val="tx1"/>
                </a:solidFill>
                <a:latin typeface="Univers LT Std 45 Light" pitchFamily="34" charset="0"/>
              </a:rPr>
              <a:t>aspects of the </a:t>
            </a:r>
            <a:r>
              <a:rPr lang="en-US" sz="1400" i="0" dirty="0" smtClean="0">
                <a:solidFill>
                  <a:schemeClr val="tx1"/>
                </a:solidFill>
                <a:latin typeface="Univers LT Std 45 Light" pitchFamily="34" charset="0"/>
              </a:rPr>
              <a:t>issue follow the following 8 steps</a:t>
            </a:r>
          </a:p>
          <a:p>
            <a:pPr lvl="1">
              <a:buFont typeface="Wingdings" pitchFamily="2" charset="2"/>
              <a:buChar char="q"/>
            </a:pPr>
            <a:endParaRPr lang="en-US" sz="1400" i="0" u="sng" dirty="0" smtClean="0">
              <a:solidFill>
                <a:schemeClr val="tx1"/>
              </a:solidFill>
              <a:latin typeface="Univers LT Std 45 Light" pitchFamily="34" charset="0"/>
            </a:endParaRPr>
          </a:p>
          <a:p>
            <a:pPr lvl="1">
              <a:buFont typeface="Wingdings" pitchFamily="2" charset="2"/>
              <a:buChar char="§"/>
            </a:pPr>
            <a:r>
              <a:rPr lang="en-US" sz="1400" i="0" u="sng" dirty="0" smtClean="0">
                <a:solidFill>
                  <a:schemeClr val="tx1"/>
                </a:solidFill>
                <a:latin typeface="Univers LT Std 45 Light" pitchFamily="34" charset="0"/>
              </a:rPr>
              <a:t>Greet</a:t>
            </a:r>
            <a:r>
              <a:rPr lang="en-US" sz="1400" i="0" dirty="0">
                <a:solidFill>
                  <a:schemeClr val="tx1"/>
                </a:solidFill>
                <a:latin typeface="Univers LT Std 45 Light" pitchFamily="34" charset="0"/>
              </a:rPr>
              <a:t>: Greet people </a:t>
            </a:r>
            <a:r>
              <a:rPr lang="en-US" sz="1400" i="0" dirty="0" smtClean="0">
                <a:solidFill>
                  <a:schemeClr val="tx1"/>
                </a:solidFill>
                <a:latin typeface="Univers LT Std 45 Light" pitchFamily="34" charset="0"/>
              </a:rPr>
              <a:t>on the phone/in </a:t>
            </a:r>
            <a:r>
              <a:rPr lang="en-US" sz="1400" i="0" dirty="0">
                <a:solidFill>
                  <a:schemeClr val="tx1"/>
                </a:solidFill>
                <a:latin typeface="Univers LT Std 45 Light" pitchFamily="34" charset="0"/>
              </a:rPr>
              <a:t>person as if </a:t>
            </a:r>
            <a:r>
              <a:rPr lang="en-US" sz="1400" i="0" dirty="0" smtClean="0">
                <a:solidFill>
                  <a:schemeClr val="tx1"/>
                </a:solidFill>
                <a:latin typeface="Univers LT Std 45 Light" pitchFamily="34" charset="0"/>
              </a:rPr>
              <a:t>you </a:t>
            </a:r>
            <a:r>
              <a:rPr lang="en-US" sz="1400" i="0" dirty="0">
                <a:solidFill>
                  <a:schemeClr val="tx1"/>
                </a:solidFill>
                <a:latin typeface="Univers LT Std 45 Light" pitchFamily="34" charset="0"/>
              </a:rPr>
              <a:t>are happy to hear from them.</a:t>
            </a:r>
          </a:p>
          <a:p>
            <a:pPr lvl="1">
              <a:buFont typeface="Wingdings" pitchFamily="2" charset="2"/>
              <a:buChar char="§"/>
            </a:pPr>
            <a:endParaRPr lang="en-US" sz="1400" i="0" u="sng" dirty="0" smtClean="0">
              <a:solidFill>
                <a:schemeClr val="tx1"/>
              </a:solidFill>
              <a:latin typeface="Univers LT Std 45 Light" pitchFamily="34" charset="0"/>
            </a:endParaRPr>
          </a:p>
          <a:p>
            <a:pPr lvl="1">
              <a:buFont typeface="Wingdings" pitchFamily="2" charset="2"/>
              <a:buChar char="§"/>
            </a:pPr>
            <a:r>
              <a:rPr lang="en-US" sz="1400" i="0" u="sng" dirty="0" smtClean="0">
                <a:solidFill>
                  <a:schemeClr val="tx1"/>
                </a:solidFill>
                <a:latin typeface="Univers LT Std 45 Light" pitchFamily="34" charset="0"/>
              </a:rPr>
              <a:t>Listen</a:t>
            </a:r>
            <a:r>
              <a:rPr lang="en-US" sz="1400" i="0" dirty="0" smtClean="0">
                <a:solidFill>
                  <a:schemeClr val="tx1"/>
                </a:solidFill>
                <a:latin typeface="Univers LT Std 45 Light" pitchFamily="34" charset="0"/>
              </a:rPr>
              <a:t>: Give the customer an opportunity to vent some of their frustration. Be empathetic, and listen for facts and feelings. Don’t respond too quickly, and show signs of active listening.</a:t>
            </a:r>
          </a:p>
          <a:p>
            <a:pPr lvl="1">
              <a:buFont typeface="Wingdings" pitchFamily="2" charset="2"/>
              <a:buChar char="§"/>
            </a:pPr>
            <a:endParaRPr lang="en-US" sz="1400" i="0" u="sng" dirty="0" smtClean="0">
              <a:solidFill>
                <a:schemeClr val="tx1"/>
              </a:solidFill>
              <a:latin typeface="Univers LT Std 45 Light" pitchFamily="34" charset="0"/>
            </a:endParaRPr>
          </a:p>
          <a:p>
            <a:pPr lvl="1">
              <a:buFont typeface="Wingdings" pitchFamily="2" charset="2"/>
              <a:buChar char="§"/>
            </a:pPr>
            <a:r>
              <a:rPr lang="en-US" sz="1400" i="0" u="sng" dirty="0" smtClean="0">
                <a:solidFill>
                  <a:schemeClr val="tx1"/>
                </a:solidFill>
                <a:latin typeface="Univers LT Std 45 Light" pitchFamily="34" charset="0"/>
              </a:rPr>
              <a:t>Questions</a:t>
            </a:r>
            <a:r>
              <a:rPr lang="en-US" sz="1400" i="0" dirty="0" smtClean="0">
                <a:solidFill>
                  <a:schemeClr val="tx1"/>
                </a:solidFill>
                <a:latin typeface="Univers LT Std 45 Light" pitchFamily="34" charset="0"/>
              </a:rPr>
              <a:t>: We want to avoid responding too quickly, so ask questions to clarify the concern.</a:t>
            </a:r>
          </a:p>
          <a:p>
            <a:pPr lvl="1">
              <a:buFont typeface="Wingdings" pitchFamily="2" charset="2"/>
              <a:buChar char="§"/>
            </a:pPr>
            <a:endParaRPr lang="en-US" sz="1400" i="0" u="sng" dirty="0" smtClean="0">
              <a:solidFill>
                <a:schemeClr val="tx1"/>
              </a:solidFill>
              <a:latin typeface="Univers LT Std 45 Light" pitchFamily="34" charset="0"/>
            </a:endParaRPr>
          </a:p>
          <a:p>
            <a:pPr lvl="1">
              <a:buFont typeface="Wingdings" pitchFamily="2" charset="2"/>
              <a:buChar char="§"/>
            </a:pPr>
            <a:r>
              <a:rPr lang="en-US" sz="1400" i="0" u="sng" dirty="0" smtClean="0">
                <a:solidFill>
                  <a:schemeClr val="tx1"/>
                </a:solidFill>
                <a:latin typeface="Univers LT Std 45 Light" pitchFamily="34" charset="0"/>
              </a:rPr>
              <a:t>Empathize</a:t>
            </a:r>
            <a:r>
              <a:rPr lang="en-US" sz="1400" i="0" dirty="0" smtClean="0">
                <a:solidFill>
                  <a:schemeClr val="tx1"/>
                </a:solidFill>
                <a:latin typeface="Univers LT Std 45 Light" pitchFamily="34" charset="0"/>
              </a:rPr>
              <a:t>: Find an agreement point, not saying that we agree, but that we understand their complaint and we hear their concern and that it is important.</a:t>
            </a:r>
          </a:p>
          <a:p>
            <a:pPr lvl="1"/>
            <a:endParaRPr lang="en-US" sz="1500" i="0" dirty="0" smtClean="0">
              <a:latin typeface="Univers LT Std 45 Light" pitchFamily="34" charset="0"/>
            </a:endParaRPr>
          </a:p>
          <a:p>
            <a:pPr lvl="1"/>
            <a:endParaRPr lang="en-US" sz="2400" dirty="0"/>
          </a:p>
          <a:p>
            <a:pPr lvl="1"/>
            <a:endParaRPr lang="en-US" sz="2000" dirty="0"/>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762000" y="685800"/>
            <a:ext cx="4191000" cy="891540"/>
          </a:xfrm>
        </p:spPr>
        <p:txBody>
          <a:bodyPr>
            <a:normAutofit/>
          </a:bodyPr>
          <a:lstStyle/>
          <a:p>
            <a:r>
              <a:rPr lang="en-US" dirty="0" smtClean="0">
                <a:effectLst>
                  <a:outerShdw blurRad="38100" dist="38100" dir="2700000" algn="tl">
                    <a:srgbClr val="000000">
                      <a:alpha val="43137"/>
                    </a:srgbClr>
                  </a:outerShdw>
                </a:effectLst>
                <a:latin typeface="Univers LT Std 73 Black Ext" pitchFamily="34" charset="0"/>
              </a:rPr>
              <a:t>RESOLVING COMPLAINTS </a:t>
            </a:r>
            <a:r>
              <a:rPr lang="en-US" dirty="0">
                <a:effectLst>
                  <a:outerShdw blurRad="38100" dist="38100" dir="2700000" algn="tl">
                    <a:srgbClr val="000000">
                      <a:alpha val="43137"/>
                    </a:srgbClr>
                  </a:outerShdw>
                </a:effectLst>
                <a:latin typeface="Univers LT Std 73 Black Ext" pitchFamily="34" charset="0"/>
              </a:rPr>
              <a:t>I</a:t>
            </a:r>
            <a:r>
              <a:rPr lang="en-US" dirty="0" smtClean="0"/>
              <a:t/>
            </a:r>
            <a:br>
              <a:rPr lang="en-US" dirty="0" smtClean="0"/>
            </a:br>
            <a:r>
              <a:rPr lang="en-US"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498" y="304800"/>
            <a:ext cx="1324356" cy="88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39" y="5303334"/>
            <a:ext cx="12192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457200" y="1066800"/>
            <a:ext cx="3124200" cy="742950"/>
          </a:xfrm>
        </p:spPr>
        <p:txBody>
          <a:bodyPr>
            <a:normAutofit/>
          </a:bodyPr>
          <a:lstStyle/>
          <a:p>
            <a:r>
              <a:rPr lang="en-US" dirty="0" smtClean="0">
                <a:effectLst>
                  <a:outerShdw blurRad="38100" dist="38100" dir="2700000" algn="tl">
                    <a:srgbClr val="000000">
                      <a:alpha val="43137"/>
                    </a:srgbClr>
                  </a:outerShdw>
                </a:effectLst>
              </a:rPr>
              <a:t>A BIG NO NO!!!</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057400"/>
            <a:ext cx="4271061" cy="2920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309" b="43821"/>
          <a:stretch/>
        </p:blipFill>
        <p:spPr>
          <a:xfrm>
            <a:off x="224739" y="2057400"/>
            <a:ext cx="4118661" cy="2947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1545336"/>
            <a:ext cx="7315200" cy="4550664"/>
          </a:xfrm>
          <a:ln/>
        </p:spPr>
        <p:style>
          <a:lnRef idx="2">
            <a:schemeClr val="dk1">
              <a:shade val="50000"/>
            </a:schemeClr>
          </a:lnRef>
          <a:fillRef idx="1">
            <a:schemeClr val="dk1"/>
          </a:fillRef>
          <a:effectRef idx="0">
            <a:schemeClr val="dk1"/>
          </a:effectRef>
          <a:fontRef idx="minor">
            <a:schemeClr val="lt1"/>
          </a:fontRef>
        </p:style>
        <p:txBody>
          <a:bodyPr>
            <a:normAutofit/>
          </a:bodyPr>
          <a:lstStyle/>
          <a:p>
            <a:pPr lvl="1">
              <a:buClr>
                <a:schemeClr val="tx2">
                  <a:lumMod val="75000"/>
                </a:schemeClr>
              </a:buClr>
              <a:buFont typeface="Wingdings" pitchFamily="2" charset="2"/>
              <a:buChar char="q"/>
            </a:pPr>
            <a:endParaRPr lang="en-US" sz="1400" i="0" u="sng" dirty="0" smtClean="0">
              <a:solidFill>
                <a:schemeClr val="tx1"/>
              </a:solidFill>
              <a:latin typeface="Univers LT Std 45 Light" pitchFamily="34" charset="0"/>
            </a:endParaRPr>
          </a:p>
          <a:p>
            <a:pPr lvl="1">
              <a:buClr>
                <a:schemeClr val="tx2">
                  <a:lumMod val="75000"/>
                </a:schemeClr>
              </a:buClr>
              <a:buFont typeface="Wingdings" pitchFamily="2" charset="2"/>
              <a:buChar char="q"/>
            </a:pPr>
            <a:r>
              <a:rPr lang="en-US" sz="1400" i="0" u="sng" dirty="0" smtClean="0">
                <a:solidFill>
                  <a:schemeClr val="tx1"/>
                </a:solidFill>
                <a:latin typeface="Univers LT Std 73 Black Ext" pitchFamily="34" charset="0"/>
              </a:rPr>
              <a:t>Address the issue</a:t>
            </a:r>
            <a:r>
              <a:rPr lang="en-US" sz="1400" i="0" dirty="0" smtClean="0">
                <a:solidFill>
                  <a:schemeClr val="tx1"/>
                </a:solidFill>
                <a:latin typeface="Univers LT Std 73 Black Ext" pitchFamily="34" charset="0"/>
              </a:rPr>
              <a:t>: </a:t>
            </a:r>
            <a:r>
              <a:rPr lang="en-US" sz="1400" i="0" dirty="0" smtClean="0">
                <a:solidFill>
                  <a:schemeClr val="tx1"/>
                </a:solidFill>
                <a:latin typeface="Univers LT Std 45 Light" pitchFamily="34" charset="0"/>
              </a:rPr>
              <a:t>Now it’s time to resolve the practical aspects of the complaint. Take responsibility for the actions of your organization. If you can resolve the issue successfully, then most likely that person will continue to do business w/your company.</a:t>
            </a:r>
            <a:endParaRPr lang="en-US" sz="800" i="0" dirty="0">
              <a:solidFill>
                <a:schemeClr val="tx1"/>
              </a:solidFill>
              <a:latin typeface="Univers LT Std 45 Light" pitchFamily="34" charset="0"/>
            </a:endParaRPr>
          </a:p>
          <a:p>
            <a:pPr lvl="1">
              <a:buClr>
                <a:schemeClr val="tx2">
                  <a:lumMod val="75000"/>
                </a:schemeClr>
              </a:buClr>
              <a:buFont typeface="Wingdings" pitchFamily="2" charset="2"/>
              <a:buChar char="q"/>
            </a:pPr>
            <a:endParaRPr lang="en-US" sz="1400" i="0" dirty="0" smtClean="0">
              <a:solidFill>
                <a:schemeClr val="tx1"/>
              </a:solidFill>
              <a:latin typeface="Univers LT Std 45 Light" pitchFamily="34" charset="0"/>
            </a:endParaRPr>
          </a:p>
          <a:p>
            <a:pPr lvl="1">
              <a:spcAft>
                <a:spcPts val="600"/>
              </a:spcAft>
              <a:buClr>
                <a:schemeClr val="tx2">
                  <a:lumMod val="75000"/>
                </a:schemeClr>
              </a:buClr>
              <a:buFont typeface="Wingdings" pitchFamily="2" charset="2"/>
              <a:buChar char="q"/>
            </a:pPr>
            <a:r>
              <a:rPr lang="en-US" sz="1400" i="0" u="sng" dirty="0" smtClean="0">
                <a:solidFill>
                  <a:schemeClr val="tx1"/>
                </a:solidFill>
                <a:latin typeface="Univers LT Std 73 Black Ext" pitchFamily="34" charset="0"/>
              </a:rPr>
              <a:t>Test Questions</a:t>
            </a:r>
            <a:r>
              <a:rPr lang="en-US" sz="1400" i="0" dirty="0" smtClean="0">
                <a:solidFill>
                  <a:schemeClr val="tx1"/>
                </a:solidFill>
                <a:latin typeface="Univers LT Std 73 Black Ext" pitchFamily="34" charset="0"/>
              </a:rPr>
              <a:t>: </a:t>
            </a:r>
            <a:r>
              <a:rPr lang="en-US" sz="1400" i="0" dirty="0" smtClean="0">
                <a:solidFill>
                  <a:schemeClr val="tx1"/>
                </a:solidFill>
                <a:latin typeface="Univers LT Std 45 Light" pitchFamily="34" charset="0"/>
              </a:rPr>
              <a:t>Ask questions to test how well you have resolved the emotional and practical sides of the complaint, giving the customer another opportunity to talk, remember to be a good listener!</a:t>
            </a:r>
          </a:p>
          <a:p>
            <a:pPr lvl="1">
              <a:spcAft>
                <a:spcPts val="600"/>
              </a:spcAft>
              <a:buClr>
                <a:schemeClr val="tx2">
                  <a:lumMod val="75000"/>
                </a:schemeClr>
              </a:buClr>
              <a:buFont typeface="Wingdings" pitchFamily="2" charset="2"/>
              <a:buChar char="q"/>
            </a:pPr>
            <a:endParaRPr lang="en-US" sz="1400" i="0" dirty="0" smtClean="0">
              <a:solidFill>
                <a:schemeClr val="tx1"/>
              </a:solidFill>
              <a:latin typeface="Univers LT Std 45 Light" pitchFamily="34" charset="0"/>
            </a:endParaRPr>
          </a:p>
          <a:p>
            <a:pPr lvl="1">
              <a:spcAft>
                <a:spcPts val="600"/>
              </a:spcAft>
              <a:buClr>
                <a:schemeClr val="tx2">
                  <a:lumMod val="75000"/>
                </a:schemeClr>
              </a:buClr>
              <a:buFont typeface="Wingdings" pitchFamily="2" charset="2"/>
              <a:buChar char="q"/>
            </a:pPr>
            <a:r>
              <a:rPr lang="en-US" sz="1400" i="0" u="sng" dirty="0" smtClean="0">
                <a:solidFill>
                  <a:schemeClr val="tx1"/>
                </a:solidFill>
                <a:latin typeface="Univers LT Std 73 Black Ext" pitchFamily="34" charset="0"/>
              </a:rPr>
              <a:t>Offer additional help</a:t>
            </a:r>
            <a:r>
              <a:rPr lang="en-US" sz="1400" i="0" dirty="0" smtClean="0">
                <a:solidFill>
                  <a:schemeClr val="tx1"/>
                </a:solidFill>
                <a:latin typeface="Univers LT Std 73 Black Ext" pitchFamily="34" charset="0"/>
              </a:rPr>
              <a:t>: </a:t>
            </a:r>
            <a:r>
              <a:rPr lang="en-US" sz="1400" i="0" dirty="0" smtClean="0">
                <a:solidFill>
                  <a:schemeClr val="tx1"/>
                </a:solidFill>
                <a:latin typeface="Univers LT Std 45 Light" pitchFamily="34" charset="0"/>
              </a:rPr>
              <a:t>Ask if there’s anything else you can do for them, giving an opportunity to turn the conversation away from the complaint to end on a positive note.</a:t>
            </a:r>
          </a:p>
          <a:p>
            <a:pPr lvl="1">
              <a:spcAft>
                <a:spcPts val="600"/>
              </a:spcAft>
              <a:buClr>
                <a:schemeClr val="tx2">
                  <a:lumMod val="75000"/>
                </a:schemeClr>
              </a:buClr>
              <a:buFont typeface="Wingdings" pitchFamily="2" charset="2"/>
              <a:buChar char="q"/>
            </a:pPr>
            <a:endParaRPr lang="en-US" sz="1400" i="0" dirty="0" smtClean="0">
              <a:solidFill>
                <a:schemeClr val="tx1"/>
              </a:solidFill>
              <a:latin typeface="Univers LT Std 45 Light" pitchFamily="34" charset="0"/>
            </a:endParaRPr>
          </a:p>
          <a:p>
            <a:pPr lvl="1">
              <a:spcAft>
                <a:spcPts val="600"/>
              </a:spcAft>
              <a:buClr>
                <a:schemeClr val="tx2">
                  <a:lumMod val="75000"/>
                </a:schemeClr>
              </a:buClr>
              <a:buFont typeface="Wingdings" pitchFamily="2" charset="2"/>
              <a:buChar char="q"/>
            </a:pPr>
            <a:r>
              <a:rPr lang="en-US" sz="1400" i="0" u="sng" dirty="0" smtClean="0">
                <a:solidFill>
                  <a:schemeClr val="tx1"/>
                </a:solidFill>
                <a:latin typeface="Univers LT Std 73 Black Ext" pitchFamily="34" charset="0"/>
              </a:rPr>
              <a:t>Follow Through: </a:t>
            </a:r>
            <a:r>
              <a:rPr lang="en-US" sz="1400" i="0" dirty="0" smtClean="0">
                <a:solidFill>
                  <a:schemeClr val="tx1"/>
                </a:solidFill>
                <a:latin typeface="Univers LT Std 73 Black Ext" pitchFamily="34" charset="0"/>
              </a:rPr>
              <a:t> </a:t>
            </a:r>
            <a:r>
              <a:rPr lang="en-US" sz="1400" i="0" dirty="0" smtClean="0">
                <a:solidFill>
                  <a:schemeClr val="tx1"/>
                </a:solidFill>
                <a:latin typeface="Univers LT Std 45 Light" pitchFamily="34" charset="0"/>
              </a:rPr>
              <a:t>Sometimes a resolution isn’t reached immediately, meaning you will have to get back to the customer, so do it quickly and thoroughly. </a:t>
            </a:r>
            <a:endParaRPr lang="en-US" sz="1400" i="0" u="sng" dirty="0">
              <a:solidFill>
                <a:schemeClr val="tx1"/>
              </a:solidFill>
              <a:latin typeface="Univers LT Std 45 Light" pitchFamily="34" charset="0"/>
            </a:endParaRPr>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762000" y="822321"/>
            <a:ext cx="4800600" cy="457200"/>
          </a:xfrm>
        </p:spPr>
        <p:txBody>
          <a:bodyPr>
            <a:noAutofit/>
          </a:bodyPr>
          <a:lstStyle/>
          <a:p>
            <a:r>
              <a:rPr lang="en-US" dirty="0" smtClean="0">
                <a:effectLst>
                  <a:outerShdw blurRad="38100" dist="38100" dir="2700000" algn="tl">
                    <a:srgbClr val="000000">
                      <a:alpha val="43137"/>
                    </a:srgbClr>
                  </a:outerShdw>
                </a:effectLst>
                <a:latin typeface="Univers LT Std 73 Black Ext" pitchFamily="34" charset="0"/>
              </a:rPr>
              <a:t>RESOLVING COMPLAINTS II</a:t>
            </a:r>
            <a:endParaRPr lang="en-US" dirty="0">
              <a:effectLst>
                <a:outerShdw blurRad="38100" dist="38100" dir="2700000" algn="tl">
                  <a:srgbClr val="000000">
                    <a:alpha val="43137"/>
                  </a:srgbClr>
                </a:outerShdw>
              </a:effectLst>
              <a:latin typeface="Univers LT Std 73 Black Ext"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4810" y="457200"/>
            <a:ext cx="1324356" cy="88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81400" y="1143000"/>
            <a:ext cx="4620768" cy="4953000"/>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Font typeface="Wingdings" pitchFamily="2" charset="2"/>
              <a:buChar char="§"/>
            </a:pPr>
            <a:r>
              <a:rPr lang="en-US" sz="1200" i="0" dirty="0" smtClean="0">
                <a:latin typeface="Univers LT Std 45 Light" pitchFamily="34" charset="0"/>
              </a:rPr>
              <a:t>Stay calm. Be diplomatic and polite. Getting angry only makes the customer angrier.</a:t>
            </a:r>
            <a:endParaRPr lang="en-US" sz="1200" i="0" dirty="0">
              <a:latin typeface="Univers LT Std 45 Light" pitchFamily="34" charset="0"/>
            </a:endParaRP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Try to see things from the callers point of view. Thank the person for raising the concern and do it sincerely, emphasize the importance of satisfied customers to you and your organization.</a:t>
            </a: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Listen for understanding. Sometimes the irate customer just wants someone to listen to their story.</a:t>
            </a: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Make sure to ask questions to get their facts and feelings.</a:t>
            </a: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Establish common ground to show the person you are listening.</a:t>
            </a: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Always show a willingness to resolve the problem or conflict. Make the resolution seem as easy as possible.</a:t>
            </a:r>
          </a:p>
          <a:p>
            <a:pPr>
              <a:buFont typeface="Wingdings" pitchFamily="2" charset="2"/>
              <a:buChar char="§"/>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Respond as an understanding friend rather than citing policies, be genuine and show your personality.</a:t>
            </a:r>
          </a:p>
          <a:p>
            <a:pPr marL="0" indent="0">
              <a:buNone/>
            </a:pPr>
            <a:endParaRPr lang="en-US" sz="1200" i="0" dirty="0" smtClean="0">
              <a:latin typeface="Univers LT Std 45 Light" pitchFamily="34" charset="0"/>
            </a:endParaRPr>
          </a:p>
          <a:p>
            <a:pPr>
              <a:buFont typeface="Wingdings" pitchFamily="2" charset="2"/>
              <a:buChar char="§"/>
            </a:pPr>
            <a:r>
              <a:rPr lang="en-US" sz="1200" i="0" dirty="0" smtClean="0">
                <a:latin typeface="Univers LT Std 45 Light" pitchFamily="34" charset="0"/>
              </a:rPr>
              <a:t>Be firm, but understanding with your answers.</a:t>
            </a:r>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685800" y="1178312"/>
            <a:ext cx="2895600" cy="762000"/>
          </a:xfrm>
        </p:spPr>
        <p:txBody>
          <a:bodyPr>
            <a:normAutofit/>
          </a:bodyPr>
          <a:lstStyle/>
          <a:p>
            <a:r>
              <a:rPr lang="en-US" sz="1600" dirty="0" smtClean="0">
                <a:effectLst>
                  <a:outerShdw blurRad="38100" dist="38100" dir="2700000" algn="tl">
                    <a:srgbClr val="000000">
                      <a:alpha val="43137"/>
                    </a:srgbClr>
                  </a:outerShdw>
                </a:effectLst>
                <a:latin typeface="Univers LT Std 73 Black Ext" pitchFamily="34" charset="0"/>
              </a:rPr>
              <a:t>DEALING With IRATE CUSTOMERS</a:t>
            </a:r>
            <a:endParaRPr lang="en-US" sz="1600" dirty="0">
              <a:effectLst>
                <a:outerShdw blurRad="38100" dist="38100" dir="2700000" algn="tl">
                  <a:srgbClr val="000000">
                    <a:alpha val="43137"/>
                  </a:srgbClr>
                </a:outerShdw>
              </a:effectLst>
              <a:latin typeface="Univers LT Std 73 Black Ext"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57039"/>
            <a:ext cx="2514600" cy="1874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66800"/>
            <a:ext cx="6859348" cy="457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05200" y="914400"/>
            <a:ext cx="4800600" cy="4800600"/>
          </a:xfrm>
          <a:solidFill>
            <a:schemeClr val="bg1">
              <a:lumMod val="85000"/>
            </a:schemeClr>
          </a:solidFill>
          <a:ln>
            <a:solidFill>
              <a:schemeClr val="accent1">
                <a:lumMod val="60000"/>
                <a:lumOff val="40000"/>
              </a:schemeClr>
            </a:solidFill>
          </a:ln>
        </p:spPr>
        <p:txBody>
          <a:bodyPr>
            <a:normAutofit/>
          </a:bodyPr>
          <a:lstStyle/>
          <a:p>
            <a:endParaRPr lang="en-US" dirty="0" smtClean="0"/>
          </a:p>
          <a:p>
            <a:pPr>
              <a:buFont typeface="Wingdings" pitchFamily="2" charset="2"/>
              <a:buChar char="q"/>
            </a:pPr>
            <a:r>
              <a:rPr lang="en-US" sz="1900" b="1" i="0" dirty="0" smtClean="0">
                <a:latin typeface="Univers LT Std 45 Light" pitchFamily="34" charset="0"/>
              </a:rPr>
              <a:t>CUSTOMER SERVICE  </a:t>
            </a:r>
            <a:r>
              <a:rPr lang="en-US" sz="1900" i="0" dirty="0" smtClean="0">
                <a:latin typeface="Univers LT Std 45 Light" pitchFamily="34" charset="0"/>
              </a:rPr>
              <a:t>at ODU is now called Service Standards. It’s a certain standard that’s expected when you interact with others.</a:t>
            </a:r>
          </a:p>
          <a:p>
            <a:pPr marL="0" indent="0">
              <a:buNone/>
            </a:pPr>
            <a:endParaRPr lang="en-US" sz="1900" i="0" dirty="0" smtClean="0">
              <a:latin typeface="Univers LT Std 45 Light" pitchFamily="34" charset="0"/>
            </a:endParaRPr>
          </a:p>
          <a:p>
            <a:pPr>
              <a:buFont typeface="Wingdings" pitchFamily="2" charset="2"/>
              <a:buChar char="q"/>
            </a:pPr>
            <a:endParaRPr lang="en-US" sz="1900" i="0" dirty="0" smtClean="0">
              <a:latin typeface="Univers LT Std 45 Light" pitchFamily="34" charset="0"/>
            </a:endParaRPr>
          </a:p>
          <a:p>
            <a:pPr>
              <a:buFont typeface="Wingdings" pitchFamily="2" charset="2"/>
              <a:buChar char="q"/>
            </a:pPr>
            <a:r>
              <a:rPr lang="en-US" sz="1900" b="1" i="0" dirty="0" smtClean="0">
                <a:latin typeface="Univers LT Std 45 Light" pitchFamily="34" charset="0"/>
              </a:rPr>
              <a:t>ODU</a:t>
            </a:r>
            <a:r>
              <a:rPr lang="en-US" sz="1900" i="0" dirty="0" smtClean="0">
                <a:latin typeface="Univers LT Std 45 Light" pitchFamily="34" charset="0"/>
              </a:rPr>
              <a:t> has created a university-wide set of service standards that should be followed by every department on campus! </a:t>
            </a:r>
            <a:endParaRPr lang="en-US" sz="1900" i="0" dirty="0">
              <a:solidFill>
                <a:schemeClr val="tx1"/>
              </a:solidFill>
              <a:latin typeface="Univers LT Std 45 Light" pitchFamily="34" charset="0"/>
            </a:endParaRPr>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700831" y="916134"/>
            <a:ext cx="2537667" cy="1979466"/>
          </a:xfrm>
        </p:spPr>
        <p:txBody>
          <a:bodyPr>
            <a:normAutofit/>
          </a:bodyPr>
          <a:lstStyle/>
          <a:p>
            <a:r>
              <a:rPr lang="en-US" sz="1600" dirty="0" smtClean="0">
                <a:effectLst>
                  <a:outerShdw blurRad="38100" dist="38100" dir="2700000" algn="tl">
                    <a:srgbClr val="000000">
                      <a:alpha val="43137"/>
                    </a:srgbClr>
                  </a:outerShdw>
                </a:effectLst>
                <a:latin typeface="Univers LT Std 73 Black Ext" pitchFamily="34" charset="0"/>
              </a:rPr>
              <a:t>What’s the definition of customer service?</a:t>
            </a:r>
            <a:endParaRPr lang="en-US" sz="1600" b="1" dirty="0">
              <a:solidFill>
                <a:schemeClr val="accent2">
                  <a:lumMod val="75000"/>
                </a:schemeClr>
              </a:solidFill>
              <a:effectLst>
                <a:outerShdw blurRad="38100" dist="38100" dir="2700000" algn="tl">
                  <a:srgbClr val="000000">
                    <a:alpha val="43137"/>
                  </a:srgbClr>
                </a:outerShdw>
              </a:effectLst>
              <a:latin typeface="Univers LT Std 73 Black Ext"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29" y="2667000"/>
            <a:ext cx="2550677"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38650"/>
            <a:ext cx="2540000"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56432" y="914400"/>
            <a:ext cx="4620768" cy="5257800"/>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Font typeface="Wingdings" pitchFamily="2" charset="2"/>
              <a:buChar char="q"/>
            </a:pPr>
            <a:r>
              <a:rPr lang="en-US" dirty="0" smtClean="0">
                <a:latin typeface="Univers LT Std 45 Light" pitchFamily="34" charset="0"/>
              </a:rPr>
              <a:t>REMEMBER, “YOU WILL BE JUDGED BY WHAT YOU DO, NOT WHAT YOU SAY”</a:t>
            </a:r>
          </a:p>
          <a:p>
            <a:pPr marL="0" indent="0">
              <a:buNone/>
            </a:pPr>
            <a:r>
              <a:rPr lang="en-US" dirty="0" smtClean="0">
                <a:latin typeface="Univers LT Std 45 Light" pitchFamily="34" charset="0"/>
              </a:rPr>
              <a:t>    </a:t>
            </a:r>
            <a:r>
              <a:rPr lang="en-US" sz="900" i="0" dirty="0" smtClean="0">
                <a:latin typeface="Univers LT Std 45 Light" pitchFamily="34" charset="0"/>
              </a:rPr>
              <a:t>BY SUSAN WARD, ABOUT.COM GUIDE</a:t>
            </a:r>
          </a:p>
          <a:p>
            <a:pPr>
              <a:buFont typeface="Wingdings" pitchFamily="2" charset="2"/>
              <a:buChar char="Ø"/>
            </a:pPr>
            <a:endParaRPr lang="en-US" sz="900" dirty="0" smtClean="0">
              <a:latin typeface="Univers LT Std 45 Light" pitchFamily="34" charset="0"/>
            </a:endParaRPr>
          </a:p>
          <a:p>
            <a:pPr lvl="1">
              <a:buFont typeface="Wingdings" pitchFamily="2" charset="2"/>
              <a:buChar char="§"/>
            </a:pPr>
            <a:r>
              <a:rPr lang="en-US" sz="1600" dirty="0" smtClean="0">
                <a:solidFill>
                  <a:schemeClr val="tx1"/>
                </a:solidFill>
                <a:latin typeface="Univers LT Std 45 Light" pitchFamily="34" charset="0"/>
              </a:rPr>
              <a:t>Answer the phone by the 3</a:t>
            </a:r>
            <a:r>
              <a:rPr lang="en-US" sz="1600" baseline="30000" dirty="0" smtClean="0">
                <a:solidFill>
                  <a:schemeClr val="tx1"/>
                </a:solidFill>
                <a:latin typeface="Univers LT Std 45 Light" pitchFamily="34" charset="0"/>
              </a:rPr>
              <a:t>rd</a:t>
            </a:r>
            <a:r>
              <a:rPr lang="en-US" sz="1600" dirty="0" smtClean="0">
                <a:solidFill>
                  <a:schemeClr val="tx1"/>
                </a:solidFill>
                <a:latin typeface="Univers LT Std 45 Light" pitchFamily="34" charset="0"/>
              </a:rPr>
              <a:t> ring, with proper phone etiquette</a:t>
            </a:r>
          </a:p>
          <a:p>
            <a:pPr lvl="1">
              <a:buFont typeface="Wingdings" pitchFamily="2" charset="2"/>
              <a:buChar char="§"/>
            </a:pPr>
            <a:r>
              <a:rPr lang="en-US" sz="1600" dirty="0" smtClean="0">
                <a:solidFill>
                  <a:schemeClr val="tx1"/>
                </a:solidFill>
                <a:latin typeface="Univers LT Std 45 Light" pitchFamily="34" charset="0"/>
              </a:rPr>
              <a:t>Never let the customer walk away w/o some information (never say I don’t know, try to find out)</a:t>
            </a:r>
          </a:p>
          <a:p>
            <a:pPr lvl="1">
              <a:buFont typeface="Wingdings" pitchFamily="2" charset="2"/>
              <a:buChar char="§"/>
            </a:pPr>
            <a:r>
              <a:rPr lang="en-US" sz="1600" dirty="0" smtClean="0">
                <a:solidFill>
                  <a:schemeClr val="tx1"/>
                </a:solidFill>
                <a:latin typeface="Univers LT Std 45 Light" pitchFamily="34" charset="0"/>
              </a:rPr>
              <a:t>Deal with complaints, don’t try to pass them along!</a:t>
            </a:r>
          </a:p>
          <a:p>
            <a:pPr lvl="1">
              <a:buFont typeface="Wingdings" pitchFamily="2" charset="2"/>
              <a:buChar char="§"/>
            </a:pPr>
            <a:r>
              <a:rPr lang="en-US" sz="1600" dirty="0" smtClean="0">
                <a:solidFill>
                  <a:schemeClr val="tx1"/>
                </a:solidFill>
                <a:latin typeface="Univers LT Std 45 Light" pitchFamily="34" charset="0"/>
              </a:rPr>
              <a:t>Be knowledgeable-who knows your job better than you</a:t>
            </a:r>
          </a:p>
          <a:p>
            <a:pPr lvl="1">
              <a:buFont typeface="Wingdings" pitchFamily="2" charset="2"/>
              <a:buChar char="§"/>
            </a:pPr>
            <a:r>
              <a:rPr lang="en-US" sz="1600" dirty="0" smtClean="0">
                <a:solidFill>
                  <a:schemeClr val="tx1"/>
                </a:solidFill>
                <a:latin typeface="Univers LT Std 45 Light" pitchFamily="34" charset="0"/>
              </a:rPr>
              <a:t>Go that extra step to assist</a:t>
            </a:r>
          </a:p>
          <a:p>
            <a:pPr lvl="1">
              <a:buFont typeface="Wingdings" pitchFamily="2" charset="2"/>
              <a:buChar char="§"/>
            </a:pPr>
            <a:r>
              <a:rPr lang="en-US" sz="1600" dirty="0" smtClean="0">
                <a:solidFill>
                  <a:schemeClr val="tx1"/>
                </a:solidFill>
                <a:latin typeface="Univers LT Std 45 Light" pitchFamily="34" charset="0"/>
              </a:rPr>
              <a:t>Keep eye contact</a:t>
            </a:r>
          </a:p>
          <a:p>
            <a:pPr lvl="1">
              <a:buFont typeface="Wingdings" pitchFamily="2" charset="2"/>
              <a:buChar char="§"/>
            </a:pPr>
            <a:r>
              <a:rPr lang="en-US" sz="1600" dirty="0" smtClean="0">
                <a:solidFill>
                  <a:schemeClr val="tx1"/>
                </a:solidFill>
                <a:latin typeface="Univers LT Std 45 Light" pitchFamily="34" charset="0"/>
              </a:rPr>
              <a:t>Keep your promises</a:t>
            </a:r>
          </a:p>
          <a:p>
            <a:pPr lvl="1"/>
            <a:endParaRPr lang="en-US" dirty="0" smtClean="0"/>
          </a:p>
          <a:p>
            <a:pPr lvl="1"/>
            <a:endParaRPr lang="en-US" dirty="0" smtClean="0"/>
          </a:p>
          <a:p>
            <a:pPr lvl="1"/>
            <a:endParaRPr lang="en-US" dirty="0"/>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838200" y="914400"/>
            <a:ext cx="2073348" cy="2134112"/>
          </a:xfrm>
        </p:spPr>
        <p:txBody>
          <a:bodyPr>
            <a:normAutofit/>
          </a:bodyPr>
          <a:lstStyle/>
          <a:p>
            <a:r>
              <a:rPr lang="en-US" sz="1600" dirty="0" smtClean="0">
                <a:effectLst>
                  <a:outerShdw blurRad="38100" dist="38100" dir="2700000" algn="tl">
                    <a:srgbClr val="000000">
                      <a:alpha val="43137"/>
                    </a:srgbClr>
                  </a:outerShdw>
                </a:effectLst>
                <a:latin typeface="Univers LT Std 73 Black Ext" pitchFamily="34" charset="0"/>
              </a:rPr>
              <a:t>THE RULES OF GOOD CUSTOMER SERVICE! </a:t>
            </a:r>
            <a:br>
              <a:rPr lang="en-US" sz="1600" dirty="0" smtClean="0">
                <a:effectLst>
                  <a:outerShdw blurRad="38100" dist="38100" dir="2700000" algn="tl">
                    <a:srgbClr val="000000">
                      <a:alpha val="43137"/>
                    </a:srgbClr>
                  </a:outerShdw>
                </a:effectLst>
                <a:latin typeface="Univers LT Std 73 Black Ext" pitchFamily="34" charset="0"/>
              </a:rPr>
            </a:br>
            <a:endParaRPr lang="en-US" sz="1600" dirty="0">
              <a:effectLst>
                <a:outerShdw blurRad="38100" dist="38100" dir="2700000" algn="tl">
                  <a:srgbClr val="000000">
                    <a:alpha val="43137"/>
                  </a:srgbClr>
                </a:outerShdw>
              </a:effectLst>
              <a:latin typeface="Univers LT Std 73 Black Ex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098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838200" y="685800"/>
            <a:ext cx="7137400" cy="914400"/>
          </a:xfrm>
        </p:spPr>
        <p:txBody>
          <a:bodyPr>
            <a:normAutofit/>
          </a:bodyPr>
          <a:lstStyle/>
          <a:p>
            <a:pPr algn="ctr"/>
            <a:r>
              <a:rPr lang="en-US" dirty="0" smtClean="0">
                <a:effectLst>
                  <a:outerShdw blurRad="38100" dist="38100" dir="2700000" algn="tl">
                    <a:srgbClr val="000000">
                      <a:alpha val="43137"/>
                    </a:srgbClr>
                  </a:outerShdw>
                </a:effectLst>
                <a:latin typeface="Univers LT Std 73 Black Ext" pitchFamily="34" charset="0"/>
              </a:rPr>
              <a:t>all of auxiliary units will  at all times  utilize The service standards:</a:t>
            </a:r>
            <a:br>
              <a:rPr lang="en-US" dirty="0" smtClean="0">
                <a:effectLst>
                  <a:outerShdw blurRad="38100" dist="38100" dir="2700000" algn="tl">
                    <a:srgbClr val="000000">
                      <a:alpha val="43137"/>
                    </a:srgbClr>
                  </a:outerShdw>
                </a:effectLst>
                <a:latin typeface="Univers LT Std 73 Black Ext" pitchFamily="34" charset="0"/>
              </a:rPr>
            </a:br>
            <a:endParaRPr lang="en-US" dirty="0">
              <a:effectLst>
                <a:outerShdw blurRad="38100" dist="38100" dir="2700000" algn="tl">
                  <a:srgbClr val="000000">
                    <a:alpha val="43137"/>
                  </a:srgbClr>
                </a:outerShdw>
              </a:effectLst>
              <a:latin typeface="Univers LT Std 73 Black Ext" pitchFamily="34" charset="0"/>
            </a:endParaRPr>
          </a:p>
        </p:txBody>
      </p:sp>
      <p:sp>
        <p:nvSpPr>
          <p:cNvPr id="8" name="TextBox 7"/>
          <p:cNvSpPr txBox="1"/>
          <p:nvPr/>
        </p:nvSpPr>
        <p:spPr>
          <a:xfrm>
            <a:off x="1046356" y="1561171"/>
            <a:ext cx="6807200" cy="4770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spcAft>
                <a:spcPts val="1800"/>
              </a:spcAft>
            </a:pP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Professional</a:t>
            </a:r>
          </a:p>
          <a:p>
            <a:pPr algn="ctr">
              <a:spcAft>
                <a:spcPts val="1800"/>
              </a:spcAft>
            </a:pP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Ethical</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spcAft>
                <a:spcPts val="1800"/>
              </a:spcAft>
            </a:pP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Respectful</a:t>
            </a: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spcAft>
                <a:spcPts val="1800"/>
              </a:spcAft>
            </a:pPr>
            <a:r>
              <a:rPr lang="en-US"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Knowledgeable</a:t>
            </a:r>
          </a:p>
          <a:p>
            <a:pPr algn="ctr">
              <a:spcAft>
                <a:spcPts val="1800"/>
              </a:spcAft>
            </a:pP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Responsive</a:t>
            </a: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spcAft>
                <a:spcPts val="1800"/>
              </a:spcAft>
            </a:pP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Collaborative</a:t>
            </a: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07715">
            <a:off x="-180617" y="2371947"/>
            <a:ext cx="3600702" cy="4110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699864"/>
            <a:ext cx="7518400" cy="5486400"/>
          </a:xfr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endParaRPr lang="en-US" sz="800" i="1" u="sng" dirty="0" smtClean="0"/>
          </a:p>
          <a:p>
            <a:pPr>
              <a:buFont typeface="Wingdings" pitchFamily="2" charset="2"/>
              <a:buChar char="q"/>
            </a:pPr>
            <a:r>
              <a:rPr lang="en-US" sz="1700" b="1" i="0" u="sng" dirty="0" smtClean="0">
                <a:latin typeface="Univers LT Std 45 Light" pitchFamily="34" charset="0"/>
              </a:rPr>
              <a:t>Professional</a:t>
            </a:r>
            <a:r>
              <a:rPr lang="en-US" sz="1700" i="0" dirty="0" smtClean="0">
                <a:latin typeface="Univers LT Std 45 Light" pitchFamily="34" charset="0"/>
              </a:rPr>
              <a:t>  We demonstrate </a:t>
            </a:r>
            <a:r>
              <a:rPr lang="en-US" sz="1700" i="0" dirty="0" smtClean="0">
                <a:solidFill>
                  <a:schemeClr val="tx1"/>
                </a:solidFill>
                <a:latin typeface="Univers LT Std 45 Light" pitchFamily="34" charset="0"/>
              </a:rPr>
              <a:t>professionalism by exhibiting </a:t>
            </a:r>
            <a:r>
              <a:rPr lang="en-US" sz="1700" i="0" dirty="0" smtClean="0">
                <a:latin typeface="Univers LT Std 45 Light" pitchFamily="34" charset="0"/>
              </a:rPr>
              <a:t>a high level of competency and respect when interacting with students, colleagues and community members.</a:t>
            </a:r>
          </a:p>
          <a:p>
            <a:pPr marL="0" indent="0">
              <a:buNone/>
            </a:pPr>
            <a:endParaRPr lang="en-US" sz="1700" i="0" dirty="0">
              <a:latin typeface="Univers LT Std 45 Light" pitchFamily="34" charset="0"/>
            </a:endParaRPr>
          </a:p>
          <a:p>
            <a:pPr>
              <a:spcAft>
                <a:spcPts val="1800"/>
              </a:spcAft>
              <a:buFont typeface="Wingdings" pitchFamily="2" charset="2"/>
              <a:buChar char="q"/>
            </a:pPr>
            <a:r>
              <a:rPr lang="en-US" sz="1700" b="1" i="0" u="sng" dirty="0">
                <a:latin typeface="Univers LT Std 45 Light" pitchFamily="34" charset="0"/>
              </a:rPr>
              <a:t>Ethical</a:t>
            </a:r>
            <a:r>
              <a:rPr lang="en-US" sz="1700" i="0" dirty="0">
                <a:latin typeface="Univers LT Std 45 Light" pitchFamily="34" charset="0"/>
              </a:rPr>
              <a:t> </a:t>
            </a:r>
            <a:r>
              <a:rPr lang="en-US" sz="1700" i="0" dirty="0" smtClean="0">
                <a:latin typeface="Univers LT Std 45 Light" pitchFamily="34" charset="0"/>
              </a:rPr>
              <a:t>We adhere to the University’s Code of Ethics. We also demonstrate integrity to our students, colleagues and the community by adhering to University polices, procedures and standards of service.</a:t>
            </a:r>
            <a:endParaRPr lang="en-US" sz="1700" i="0" dirty="0">
              <a:latin typeface="Univers LT Std 45 Light" pitchFamily="34" charset="0"/>
            </a:endParaRPr>
          </a:p>
          <a:p>
            <a:pPr>
              <a:spcAft>
                <a:spcPts val="1800"/>
              </a:spcAft>
              <a:buFont typeface="Wingdings" pitchFamily="2" charset="2"/>
              <a:buChar char="q"/>
            </a:pPr>
            <a:r>
              <a:rPr lang="en-US" sz="1700" b="1" i="0" u="sng" dirty="0" smtClean="0">
                <a:solidFill>
                  <a:schemeClr val="tx1"/>
                </a:solidFill>
                <a:latin typeface="Univers LT Std 45 Light" pitchFamily="34" charset="0"/>
              </a:rPr>
              <a:t>Respectful-</a:t>
            </a:r>
            <a:r>
              <a:rPr lang="en-US" sz="1700" i="0" dirty="0" smtClean="0">
                <a:solidFill>
                  <a:schemeClr val="tx1"/>
                </a:solidFill>
                <a:latin typeface="Univers LT Std 45 Light" pitchFamily="34" charset="0"/>
              </a:rPr>
              <a:t>Everyone is to be treated </a:t>
            </a:r>
            <a:r>
              <a:rPr lang="en-US" sz="1700" i="0" dirty="0" smtClean="0">
                <a:latin typeface="Univers LT Std 45 Light" pitchFamily="34" charset="0"/>
              </a:rPr>
              <a:t>with kindness, dignity and consideration.</a:t>
            </a:r>
          </a:p>
          <a:p>
            <a:pPr>
              <a:spcAft>
                <a:spcPts val="1800"/>
              </a:spcAft>
              <a:buFont typeface="Wingdings" pitchFamily="2" charset="2"/>
              <a:buChar char="q"/>
            </a:pPr>
            <a:r>
              <a:rPr lang="en-US" sz="1700" b="1" i="0" u="sng" dirty="0" smtClean="0">
                <a:latin typeface="Univers LT Std 45 Light" pitchFamily="34" charset="0"/>
              </a:rPr>
              <a:t>Knowledgeable</a:t>
            </a:r>
            <a:r>
              <a:rPr lang="en-US" sz="1700" i="0" u="sng" dirty="0" smtClean="0">
                <a:latin typeface="Univers LT Std 45 Light" pitchFamily="34" charset="0"/>
              </a:rPr>
              <a:t>-  </a:t>
            </a:r>
            <a:r>
              <a:rPr lang="en-US" sz="1700" i="0" dirty="0" smtClean="0">
                <a:solidFill>
                  <a:schemeClr val="tx1"/>
                </a:solidFill>
                <a:latin typeface="Univers LT Std 45 Light" pitchFamily="34" charset="0"/>
              </a:rPr>
              <a:t>We must be prepared to provide </a:t>
            </a:r>
            <a:r>
              <a:rPr lang="en-US" sz="1700" i="0" dirty="0" smtClean="0">
                <a:latin typeface="Univers LT Std 45 Light" pitchFamily="34" charset="0"/>
              </a:rPr>
              <a:t>complete and accurate information to those requiring assistance.</a:t>
            </a:r>
          </a:p>
          <a:p>
            <a:pPr>
              <a:spcAft>
                <a:spcPts val="1800"/>
              </a:spcAft>
              <a:buFont typeface="Wingdings" pitchFamily="2" charset="2"/>
              <a:buChar char="q"/>
            </a:pPr>
            <a:r>
              <a:rPr lang="en-US" sz="1700" b="1" i="0" u="sng" dirty="0">
                <a:latin typeface="Univers LT Std 45 Light" pitchFamily="34" charset="0"/>
              </a:rPr>
              <a:t>Responsiveness</a:t>
            </a:r>
            <a:r>
              <a:rPr lang="en-US" sz="1700" i="0" dirty="0">
                <a:latin typeface="Univers LT Std 45 Light" pitchFamily="34" charset="0"/>
              </a:rPr>
              <a:t> </a:t>
            </a:r>
            <a:r>
              <a:rPr lang="en-US" sz="1700" i="0" dirty="0" smtClean="0">
                <a:latin typeface="Univers LT Std 45 Light" pitchFamily="34" charset="0"/>
              </a:rPr>
              <a:t>We are committed to providing accurate, timely and solution-oriented services.</a:t>
            </a:r>
            <a:endParaRPr lang="en-US" sz="1700" i="0" dirty="0">
              <a:latin typeface="Univers LT Std 45 Light" pitchFamily="34" charset="0"/>
            </a:endParaRPr>
          </a:p>
          <a:p>
            <a:pPr>
              <a:spcAft>
                <a:spcPts val="1800"/>
              </a:spcAft>
              <a:buFont typeface="Wingdings" pitchFamily="2" charset="2"/>
              <a:buChar char="q"/>
            </a:pPr>
            <a:r>
              <a:rPr lang="en-US" sz="1700" b="1" i="0" u="sng" dirty="0" smtClean="0">
                <a:latin typeface="Univers LT Std 45 Light" pitchFamily="34" charset="0"/>
              </a:rPr>
              <a:t>Collaborate</a:t>
            </a:r>
            <a:r>
              <a:rPr lang="en-US" sz="1700" i="0" dirty="0" smtClean="0">
                <a:latin typeface="Univers LT Std 45 Light" pitchFamily="34" charset="0"/>
              </a:rPr>
              <a:t> work well with teammates to accomplish the ultimate goal of great customer service!</a:t>
            </a:r>
            <a:endParaRPr lang="en-US" sz="1700" i="0" u="sng" dirty="0" smtClean="0">
              <a:latin typeface="Univers LT Std 45 Light" pitchFamily="34" charset="0"/>
            </a:endParaRPr>
          </a:p>
          <a:p>
            <a:pPr lvl="1"/>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914400" y="304800"/>
            <a:ext cx="7239000" cy="365760"/>
          </a:xfrm>
        </p:spPr>
        <p:txBody>
          <a:bodyPr>
            <a:noAutofit/>
          </a:bodyPr>
          <a:lstStyle/>
          <a:p>
            <a:r>
              <a:rPr lang="en-US" dirty="0" smtClean="0">
                <a:effectLst>
                  <a:outerShdw blurRad="38100" dist="38100" dir="2700000" algn="tl">
                    <a:srgbClr val="000000">
                      <a:alpha val="43137"/>
                    </a:srgbClr>
                  </a:outerShdw>
                </a:effectLst>
                <a:latin typeface="Univers LT Std 73 Black Ext" pitchFamily="34" charset="0"/>
              </a:rPr>
              <a:t>standards in detail…….</a:t>
            </a:r>
            <a:endParaRPr lang="en-US" dirty="0">
              <a:effectLst>
                <a:outerShdw blurRad="38100" dist="38100" dir="2700000" algn="tl">
                  <a:srgbClr val="000000">
                    <a:alpha val="43137"/>
                  </a:srgbClr>
                </a:outerShdw>
              </a:effectLst>
              <a:latin typeface="Univers LT Std 73 Black Ext"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486400"/>
            <a:ext cx="1638300" cy="1094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903248" y="914399"/>
            <a:ext cx="1752600" cy="1447800"/>
          </a:xfrm>
        </p:spPr>
        <p:txBody>
          <a:bodyPr>
            <a:normAutofit/>
          </a:bodyPr>
          <a:lstStyle/>
          <a:p>
            <a:r>
              <a:rPr lang="en-US" dirty="0" smtClean="0">
                <a:effectLst>
                  <a:outerShdw blurRad="38100" dist="38100" dir="2700000" algn="tl">
                    <a:srgbClr val="000000">
                      <a:alpha val="43137"/>
                    </a:srgbClr>
                  </a:outerShdw>
                </a:effectLst>
              </a:rPr>
              <a:t>He looks friendly and eager to assist!!</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710"/>
          <a:stretch/>
        </p:blipFill>
        <p:spPr>
          <a:xfrm>
            <a:off x="3215268" y="990600"/>
            <a:ext cx="5139187" cy="3319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7715">
            <a:off x="422495" y="2384956"/>
            <a:ext cx="3600702" cy="411039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551986" y="990600"/>
            <a:ext cx="3175000" cy="1143000"/>
          </a:xfrm>
        </p:spPr>
        <p:txBody>
          <a:bodyPr>
            <a:normAutofit fontScale="90000"/>
          </a:bodyPr>
          <a:lstStyle/>
          <a:p>
            <a:r>
              <a:rPr lang="en-US" dirty="0" smtClean="0">
                <a:effectLst>
                  <a:outerShdw blurRad="38100" dist="38100" dir="2700000" algn="tl">
                    <a:srgbClr val="000000">
                      <a:alpha val="43137"/>
                    </a:srgbClr>
                  </a:outerShdw>
                </a:effectLst>
              </a:rPr>
              <a:t>Organization is also VERY important WHEN DELIVERING GREAT CUSTOMER SERVICE!!!</a:t>
            </a:r>
            <a:endParaRPr lang="en-US" dirty="0">
              <a:effectLst>
                <a:outerShdw blurRad="38100" dist="38100" dir="2700000" algn="tl">
                  <a:srgbClr val="000000">
                    <a:alpha val="43137"/>
                  </a:srgbClr>
                </a:outerShdw>
              </a:effectLst>
            </a:endParaRPr>
          </a:p>
        </p:txBody>
      </p:sp>
      <p:pic>
        <p:nvPicPr>
          <p:cNvPr id="1026" name="Picture 2" descr="http://images.google.com/url?source=imgres&amp;ct=tbn&amp;q=http://upstartagent.com/wp-content/uploads/2009/04/messy-desk.jpg&amp;usg=AFQjCNF0_zypciI8228-yFxmJl4roq3Xlg"/>
          <p:cNvPicPr>
            <a:picLocks noChangeAspect="1" noChangeArrowheads="1"/>
          </p:cNvPicPr>
          <p:nvPr/>
        </p:nvPicPr>
        <p:blipFill>
          <a:blip r:embed="rId2" cstate="print"/>
          <a:srcRect/>
          <a:stretch>
            <a:fillRect/>
          </a:stretch>
        </p:blipFill>
        <p:spPr bwMode="auto">
          <a:xfrm>
            <a:off x="3886200" y="1066800"/>
            <a:ext cx="4724400" cy="382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19400"/>
            <a:ext cx="312420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914400" y="866698"/>
            <a:ext cx="2286000" cy="1223010"/>
          </a:xfrm>
        </p:spPr>
        <p:txBody>
          <a:bodyPr>
            <a:normAutofit/>
          </a:bodyPr>
          <a:lstStyle/>
          <a:p>
            <a:r>
              <a:rPr lang="en-US" dirty="0" smtClean="0">
                <a:effectLst>
                  <a:outerShdw blurRad="38100" dist="38100" dir="2700000" algn="tl">
                    <a:srgbClr val="000000">
                      <a:alpha val="43137"/>
                    </a:srgbClr>
                  </a:outerShdw>
                </a:effectLst>
              </a:rPr>
              <a:t>A smile when talking over the phone is heard!</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738" y="990600"/>
            <a:ext cx="3009900" cy="2256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88" y="3669506"/>
            <a:ext cx="3009900" cy="2232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7715">
            <a:off x="428982" y="2267653"/>
            <a:ext cx="3600702" cy="411039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09600"/>
            <a:ext cx="8128000" cy="5715000"/>
          </a:xfrm>
        </p:spPr>
        <p:txBody>
          <a:bodyPr>
            <a:normAutofit/>
          </a:bodyPr>
          <a:lstStyle/>
          <a:p>
            <a:endParaRPr lang="en-US" sz="1200" i="0" dirty="0" smtClean="0">
              <a:effectLst>
                <a:outerShdw blurRad="38100" dist="38100" dir="2700000" algn="tl">
                  <a:srgbClr val="000000">
                    <a:alpha val="43137"/>
                  </a:srgbClr>
                </a:outerShdw>
              </a:effectLst>
            </a:endParaRPr>
          </a:p>
          <a:p>
            <a:r>
              <a:rPr lang="en-US" sz="1400" i="0" dirty="0" smtClean="0">
                <a:effectLst>
                  <a:outerShdw blurRad="38100" dist="38100" dir="2700000" algn="tl">
                    <a:srgbClr val="000000">
                      <a:alpha val="43137"/>
                    </a:srgbClr>
                  </a:outerShdw>
                </a:effectLst>
                <a:latin typeface="Univers LT Std 73 Black Ext" pitchFamily="34" charset="0"/>
              </a:rPr>
              <a:t>Courtesy Response</a:t>
            </a:r>
          </a:p>
          <a:p>
            <a:pPr lvl="1"/>
            <a:r>
              <a:rPr lang="en-US" sz="1400" i="0" dirty="0" smtClean="0">
                <a:effectLst>
                  <a:outerShdw blurRad="38100" dist="38100" dir="2700000" algn="tl">
                    <a:srgbClr val="000000">
                      <a:alpha val="43137"/>
                    </a:srgbClr>
                  </a:outerShdw>
                </a:effectLst>
                <a:latin typeface="Univers LT Std 55" pitchFamily="34" charset="0"/>
              </a:rPr>
              <a:t>Communicate in a courteous manner</a:t>
            </a:r>
          </a:p>
          <a:p>
            <a:pPr lvl="1"/>
            <a:r>
              <a:rPr lang="en-US" sz="1400" i="0" dirty="0">
                <a:effectLst>
                  <a:outerShdw blurRad="38100" dist="38100" dir="2700000" algn="tl">
                    <a:srgbClr val="000000">
                      <a:alpha val="43137"/>
                    </a:srgbClr>
                  </a:outerShdw>
                </a:effectLst>
                <a:latin typeface="Univers LT Std 55" pitchFamily="34" charset="0"/>
              </a:rPr>
              <a:t>U</a:t>
            </a:r>
            <a:r>
              <a:rPr lang="en-US" sz="1400" i="0" dirty="0" smtClean="0">
                <a:effectLst>
                  <a:outerShdw blurRad="38100" dist="38100" dir="2700000" algn="tl">
                    <a:srgbClr val="000000">
                      <a:alpha val="43137"/>
                    </a:srgbClr>
                  </a:outerShdw>
                </a:effectLst>
                <a:latin typeface="Univers LT Std 55" pitchFamily="34" charset="0"/>
              </a:rPr>
              <a:t>se a friendly tone of voice</a:t>
            </a:r>
          </a:p>
          <a:p>
            <a:pPr lvl="1"/>
            <a:r>
              <a:rPr lang="en-US" sz="1400" i="0" dirty="0" smtClean="0">
                <a:effectLst>
                  <a:outerShdw blurRad="38100" dist="38100" dir="2700000" algn="tl">
                    <a:srgbClr val="000000">
                      <a:alpha val="43137"/>
                    </a:srgbClr>
                  </a:outerShdw>
                </a:effectLst>
                <a:latin typeface="Univers LT Std 55" pitchFamily="34" charset="0"/>
              </a:rPr>
              <a:t>Speak slowly and clearly so that the caller can understand you</a:t>
            </a:r>
          </a:p>
          <a:p>
            <a:pPr lvl="1"/>
            <a:r>
              <a:rPr lang="en-US" sz="1400" i="0" dirty="0" smtClean="0">
                <a:effectLst>
                  <a:outerShdw blurRad="38100" dist="38100" dir="2700000" algn="tl">
                    <a:srgbClr val="000000">
                      <a:alpha val="43137"/>
                    </a:srgbClr>
                  </a:outerShdw>
                </a:effectLst>
                <a:latin typeface="Univers LT Std 55" pitchFamily="34" charset="0"/>
              </a:rPr>
              <a:t>Give the caller your full attention </a:t>
            </a:r>
          </a:p>
          <a:p>
            <a:pPr lvl="1"/>
            <a:endParaRPr lang="en-US" sz="1400" i="0" dirty="0" smtClean="0">
              <a:effectLst>
                <a:outerShdw blurRad="38100" dist="38100" dir="2700000" algn="tl">
                  <a:srgbClr val="000000">
                    <a:alpha val="43137"/>
                  </a:srgbClr>
                </a:outerShdw>
              </a:effectLst>
              <a:latin typeface="Univers LT Std 45 Light" pitchFamily="34" charset="0"/>
            </a:endParaRPr>
          </a:p>
          <a:p>
            <a:r>
              <a:rPr lang="en-US" sz="1400" i="0" dirty="0" smtClean="0">
                <a:effectLst>
                  <a:outerShdw blurRad="38100" dist="38100" dir="2700000" algn="tl">
                    <a:srgbClr val="000000">
                      <a:alpha val="43137"/>
                    </a:srgbClr>
                  </a:outerShdw>
                </a:effectLst>
                <a:latin typeface="Univers LT Std 73 Black Ext" pitchFamily="34" charset="0"/>
              </a:rPr>
              <a:t>Promptly answer phone</a:t>
            </a:r>
          </a:p>
          <a:p>
            <a:pPr lvl="1"/>
            <a:r>
              <a:rPr lang="en-US" sz="1400" i="0" dirty="0" smtClean="0">
                <a:effectLst>
                  <a:outerShdw blurRad="38100" dist="38100" dir="2700000" algn="tl">
                    <a:srgbClr val="000000">
                      <a:alpha val="43137"/>
                    </a:srgbClr>
                  </a:outerShdw>
                </a:effectLst>
                <a:latin typeface="Univers LT Std 55" pitchFamily="34" charset="0"/>
              </a:rPr>
              <a:t>Answer calls promptly-  2</a:t>
            </a:r>
            <a:r>
              <a:rPr lang="en-US" sz="1400" i="0" baseline="30000" dirty="0" smtClean="0">
                <a:effectLst>
                  <a:outerShdw blurRad="38100" dist="38100" dir="2700000" algn="tl">
                    <a:srgbClr val="000000">
                      <a:alpha val="43137"/>
                    </a:srgbClr>
                  </a:outerShdw>
                </a:effectLst>
                <a:latin typeface="Univers LT Std 55" pitchFamily="34" charset="0"/>
              </a:rPr>
              <a:t>nd</a:t>
            </a:r>
            <a:r>
              <a:rPr lang="en-US" sz="1400" i="0" dirty="0" smtClean="0">
                <a:effectLst>
                  <a:outerShdw blurRad="38100" dist="38100" dir="2700000" algn="tl">
                    <a:srgbClr val="000000">
                      <a:alpha val="43137"/>
                    </a:srgbClr>
                  </a:outerShdw>
                </a:effectLst>
                <a:latin typeface="Univers LT Std 55" pitchFamily="34" charset="0"/>
              </a:rPr>
              <a:t> or 3</a:t>
            </a:r>
            <a:r>
              <a:rPr lang="en-US" sz="1400" i="0" baseline="30000" dirty="0" smtClean="0">
                <a:effectLst>
                  <a:outerShdw blurRad="38100" dist="38100" dir="2700000" algn="tl">
                    <a:srgbClr val="000000">
                      <a:alpha val="43137"/>
                    </a:srgbClr>
                  </a:outerShdw>
                </a:effectLst>
                <a:latin typeface="Univers LT Std 55" pitchFamily="34" charset="0"/>
              </a:rPr>
              <a:t>rd</a:t>
            </a:r>
            <a:r>
              <a:rPr lang="en-US" sz="1400" i="0" dirty="0" smtClean="0">
                <a:effectLst>
                  <a:outerShdw blurRad="38100" dist="38100" dir="2700000" algn="tl">
                    <a:srgbClr val="000000">
                      <a:alpha val="43137"/>
                    </a:srgbClr>
                  </a:outerShdw>
                </a:effectLst>
                <a:latin typeface="Univers LT Std 55" pitchFamily="34" charset="0"/>
              </a:rPr>
              <a:t> ring</a:t>
            </a:r>
          </a:p>
          <a:p>
            <a:pPr lvl="1"/>
            <a:r>
              <a:rPr lang="en-US" sz="1400" i="0" dirty="0" smtClean="0">
                <a:effectLst>
                  <a:outerShdw blurRad="38100" dist="38100" dir="2700000" algn="tl">
                    <a:srgbClr val="000000">
                      <a:alpha val="43137"/>
                    </a:srgbClr>
                  </a:outerShdw>
                </a:effectLst>
                <a:latin typeface="Univers LT Std 55" pitchFamily="34" charset="0"/>
              </a:rPr>
              <a:t>Program voice mail to pick up in a timely manner-  3</a:t>
            </a:r>
            <a:r>
              <a:rPr lang="en-US" sz="1400" i="0" baseline="30000" dirty="0" smtClean="0">
                <a:effectLst>
                  <a:outerShdw blurRad="38100" dist="38100" dir="2700000" algn="tl">
                    <a:srgbClr val="000000">
                      <a:alpha val="43137"/>
                    </a:srgbClr>
                  </a:outerShdw>
                </a:effectLst>
                <a:latin typeface="Univers LT Std 55" pitchFamily="34" charset="0"/>
              </a:rPr>
              <a:t>rd</a:t>
            </a:r>
            <a:r>
              <a:rPr lang="en-US" sz="1400" i="0" dirty="0" smtClean="0">
                <a:effectLst>
                  <a:outerShdw blurRad="38100" dist="38100" dir="2700000" algn="tl">
                    <a:srgbClr val="000000">
                      <a:alpha val="43137"/>
                    </a:srgbClr>
                  </a:outerShdw>
                </a:effectLst>
                <a:latin typeface="Univers LT Std 55" pitchFamily="34" charset="0"/>
              </a:rPr>
              <a:t> or 4</a:t>
            </a:r>
            <a:r>
              <a:rPr lang="en-US" sz="1400" i="0" baseline="30000" dirty="0" smtClean="0">
                <a:effectLst>
                  <a:outerShdw blurRad="38100" dist="38100" dir="2700000" algn="tl">
                    <a:srgbClr val="000000">
                      <a:alpha val="43137"/>
                    </a:srgbClr>
                  </a:outerShdw>
                </a:effectLst>
                <a:latin typeface="Univers LT Std 55" pitchFamily="34" charset="0"/>
              </a:rPr>
              <a:t>th</a:t>
            </a:r>
            <a:r>
              <a:rPr lang="en-US" sz="1400" i="0" dirty="0" smtClean="0">
                <a:effectLst>
                  <a:outerShdw blurRad="38100" dist="38100" dir="2700000" algn="tl">
                    <a:srgbClr val="000000">
                      <a:alpha val="43137"/>
                    </a:srgbClr>
                  </a:outerShdw>
                </a:effectLst>
                <a:latin typeface="Univers LT Std 55" pitchFamily="34" charset="0"/>
              </a:rPr>
              <a:t> ring</a:t>
            </a:r>
          </a:p>
          <a:p>
            <a:pPr lvl="1"/>
            <a:endParaRPr lang="en-US" sz="1400" i="0" dirty="0" smtClean="0">
              <a:effectLst>
                <a:outerShdw blurRad="38100" dist="38100" dir="2700000" algn="tl">
                  <a:srgbClr val="000000">
                    <a:alpha val="43137"/>
                  </a:srgbClr>
                </a:outerShdw>
              </a:effectLst>
              <a:latin typeface="Univers LT Std 45 Light" pitchFamily="34" charset="0"/>
            </a:endParaRPr>
          </a:p>
          <a:p>
            <a:r>
              <a:rPr lang="en-US" sz="1400" i="0" dirty="0" smtClean="0">
                <a:effectLst>
                  <a:outerShdw blurRad="38100" dist="38100" dir="2700000" algn="tl">
                    <a:srgbClr val="000000">
                      <a:alpha val="43137"/>
                    </a:srgbClr>
                  </a:outerShdw>
                </a:effectLst>
                <a:latin typeface="Univers LT Std 73 Black Ext" pitchFamily="34" charset="0"/>
              </a:rPr>
              <a:t>Professional Greeting should include:</a:t>
            </a:r>
          </a:p>
          <a:p>
            <a:pPr lvl="1"/>
            <a:r>
              <a:rPr lang="en-US" sz="1400" i="0" dirty="0" smtClean="0">
                <a:effectLst>
                  <a:outerShdw blurRad="38100" dist="38100" dir="2700000" algn="tl">
                    <a:srgbClr val="000000">
                      <a:alpha val="43137"/>
                    </a:srgbClr>
                  </a:outerShdw>
                </a:effectLst>
                <a:latin typeface="Univers LT Std 55" pitchFamily="34" charset="0"/>
              </a:rPr>
              <a:t>Good morning/afternoon</a:t>
            </a:r>
          </a:p>
          <a:p>
            <a:pPr lvl="1"/>
            <a:r>
              <a:rPr lang="en-US" sz="1400" i="0" dirty="0" smtClean="0">
                <a:effectLst>
                  <a:outerShdw blurRad="38100" dist="38100" dir="2700000" algn="tl">
                    <a:srgbClr val="000000">
                      <a:alpha val="43137"/>
                    </a:srgbClr>
                  </a:outerShdw>
                </a:effectLst>
                <a:latin typeface="Univers LT Std 55" pitchFamily="34" charset="0"/>
              </a:rPr>
              <a:t>Your name/department name</a:t>
            </a:r>
          </a:p>
          <a:p>
            <a:pPr lvl="1"/>
            <a:r>
              <a:rPr lang="en-US" sz="1400" i="0" dirty="0" smtClean="0">
                <a:effectLst>
                  <a:outerShdw blurRad="38100" dist="38100" dir="2700000" algn="tl">
                    <a:srgbClr val="000000">
                      <a:alpha val="43137"/>
                    </a:srgbClr>
                  </a:outerShdw>
                </a:effectLst>
                <a:latin typeface="Univers LT Std 55" pitchFamily="34" charset="0"/>
              </a:rPr>
              <a:t>Use a pleasant tone</a:t>
            </a:r>
          </a:p>
          <a:p>
            <a:pPr lvl="1"/>
            <a:r>
              <a:rPr lang="en-US" sz="1400" i="0" dirty="0" smtClean="0">
                <a:effectLst>
                  <a:outerShdw blurRad="38100" dist="38100" dir="2700000" algn="tl">
                    <a:srgbClr val="000000">
                      <a:alpha val="43137"/>
                    </a:srgbClr>
                  </a:outerShdw>
                </a:effectLst>
                <a:latin typeface="Univers LT Std 55" pitchFamily="34" charset="0"/>
              </a:rPr>
              <a:t>Offer assistance</a:t>
            </a:r>
          </a:p>
          <a:p>
            <a:pPr lvl="1"/>
            <a:r>
              <a:rPr lang="en-US" sz="1400" i="0" dirty="0" smtClean="0">
                <a:effectLst>
                  <a:outerShdw blurRad="38100" dist="38100" dir="2700000" algn="tl">
                    <a:srgbClr val="000000">
                      <a:alpha val="43137"/>
                    </a:srgbClr>
                  </a:outerShdw>
                </a:effectLst>
                <a:latin typeface="Univers LT Std 55" pitchFamily="34" charset="0"/>
              </a:rPr>
              <a:t>When answering for another department, always give that departments name</a:t>
            </a:r>
          </a:p>
          <a:p>
            <a:pPr lvl="1"/>
            <a:endParaRPr lang="en-US" sz="1400" i="0" dirty="0" smtClean="0">
              <a:effectLst>
                <a:outerShdw blurRad="38100" dist="38100" dir="2700000" algn="tl">
                  <a:srgbClr val="000000">
                    <a:alpha val="43137"/>
                  </a:srgbClr>
                </a:outerShdw>
              </a:effectLst>
              <a:latin typeface="Univers LT Std 45 Light" pitchFamily="34" charset="0"/>
            </a:endParaRPr>
          </a:p>
          <a:p>
            <a:r>
              <a:rPr lang="en-US" sz="1400" i="0" dirty="0" smtClean="0">
                <a:effectLst>
                  <a:outerShdw blurRad="38100" dist="38100" dir="2700000" algn="tl">
                    <a:srgbClr val="000000">
                      <a:alpha val="43137"/>
                    </a:srgbClr>
                  </a:outerShdw>
                </a:effectLst>
                <a:latin typeface="Univers LT Std 73 Black Ext" pitchFamily="34" charset="0"/>
              </a:rPr>
              <a:t>Offer Assistance</a:t>
            </a:r>
          </a:p>
          <a:p>
            <a:pPr lvl="1"/>
            <a:r>
              <a:rPr lang="en-US" sz="1400" i="0" dirty="0" smtClean="0">
                <a:effectLst>
                  <a:outerShdw blurRad="38100" dist="38100" dir="2700000" algn="tl">
                    <a:srgbClr val="000000">
                      <a:alpha val="43137"/>
                    </a:srgbClr>
                  </a:outerShdw>
                </a:effectLst>
                <a:latin typeface="Univers LT Std 55" pitchFamily="34" charset="0"/>
              </a:rPr>
              <a:t>Help caller as much as you can before referring to someone else</a:t>
            </a:r>
          </a:p>
          <a:p>
            <a:pPr lvl="1"/>
            <a:r>
              <a:rPr lang="en-US" sz="1400" i="0" dirty="0" smtClean="0">
                <a:effectLst>
                  <a:outerShdw blurRad="38100" dist="38100" dir="2700000" algn="tl">
                    <a:srgbClr val="000000">
                      <a:alpha val="43137"/>
                    </a:srgbClr>
                  </a:outerShdw>
                </a:effectLst>
                <a:latin typeface="Univers LT Std 55" pitchFamily="34" charset="0"/>
              </a:rPr>
              <a:t>Listen carefully/skillfully probe so you can adequately assess needs of the customer</a:t>
            </a:r>
          </a:p>
          <a:p>
            <a:pPr lvl="1"/>
            <a:r>
              <a:rPr lang="en-US" sz="1400" i="0" dirty="0" smtClean="0">
                <a:effectLst>
                  <a:outerShdw blurRad="38100" dist="38100" dir="2700000" algn="tl">
                    <a:srgbClr val="000000">
                      <a:alpha val="43137"/>
                    </a:srgbClr>
                  </a:outerShdw>
                </a:effectLst>
                <a:latin typeface="Univers LT Std 55" pitchFamily="34" charset="0"/>
              </a:rPr>
              <a:t>Encourage caller to contact you again if additional assistance is needed</a:t>
            </a:r>
          </a:p>
          <a:p>
            <a:pPr lvl="1">
              <a:buNone/>
            </a:pPr>
            <a:endParaRPr lang="en-US" sz="1100" dirty="0" smtClean="0"/>
          </a:p>
          <a:p>
            <a:pPr>
              <a:buFont typeface="Wingdings" pitchFamily="2" charset="2"/>
              <a:buChar char="Ø"/>
            </a:pPr>
            <a:endParaRPr lang="en-US" dirty="0"/>
          </a:p>
        </p:txBody>
      </p:sp>
      <p:sp>
        <p:nvSpPr>
          <p:cNvPr id="5" name="Footer Placeholder 4"/>
          <p:cNvSpPr>
            <a:spLocks noGrp="1"/>
          </p:cNvSpPr>
          <p:nvPr>
            <p:ph type="ftr" sz="quarter" idx="16"/>
          </p:nvPr>
        </p:nvSpPr>
        <p:spPr/>
        <p:txBody>
          <a:bodyPr/>
          <a:lstStyle/>
          <a:p>
            <a:r>
              <a:rPr lang="en-US" smtClean="0"/>
              <a:t>Customer Service Done Right!</a:t>
            </a:r>
            <a:endParaRPr lang="en-US"/>
          </a:p>
        </p:txBody>
      </p:sp>
      <p:sp>
        <p:nvSpPr>
          <p:cNvPr id="2" name="Title 1"/>
          <p:cNvSpPr>
            <a:spLocks noGrp="1"/>
          </p:cNvSpPr>
          <p:nvPr>
            <p:ph type="title"/>
          </p:nvPr>
        </p:nvSpPr>
        <p:spPr>
          <a:xfrm>
            <a:off x="914400" y="228600"/>
            <a:ext cx="7239000" cy="914400"/>
          </a:xfrm>
        </p:spPr>
        <p:txBody>
          <a:bodyPr>
            <a:normAutofit/>
          </a:bodyPr>
          <a:lstStyle/>
          <a:p>
            <a:r>
              <a:rPr lang="en-US" sz="2800" dirty="0" smtClean="0">
                <a:effectLst>
                  <a:outerShdw blurRad="38100" dist="38100" dir="2700000" algn="tl">
                    <a:srgbClr val="000000">
                      <a:alpha val="43137"/>
                    </a:srgbClr>
                  </a:outerShdw>
                </a:effectLst>
                <a:latin typeface="Univers LT Std 85 XBlk" pitchFamily="34" charset="0"/>
              </a:rPr>
              <a:t>ODU’s Telephone protocol</a:t>
            </a:r>
            <a:endParaRPr lang="en-US" sz="2800" dirty="0">
              <a:effectLst>
                <a:outerShdw blurRad="38100" dist="38100" dir="2700000" algn="tl">
                  <a:srgbClr val="000000">
                    <a:alpha val="43137"/>
                  </a:srgbClr>
                </a:outerShdw>
              </a:effectLst>
              <a:latin typeface="Univers LT Std 85 XBlk"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756" t="6859" r="17073" b="8079"/>
          <a:stretch/>
        </p:blipFill>
        <p:spPr>
          <a:xfrm>
            <a:off x="7162800" y="304799"/>
            <a:ext cx="1566766" cy="1457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466" y="3276600"/>
            <a:ext cx="2157412" cy="1152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1591</TotalTime>
  <Words>1265</Words>
  <Application>Microsoft Office PowerPoint</Application>
  <PresentationFormat>On-screen Show (4:3)</PresentationFormat>
  <Paragraphs>148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Tradeshow</vt:lpstr>
      <vt:lpstr>CUSTOMER SERVICE DONE RIGHT!</vt:lpstr>
      <vt:lpstr>What’s the definition of customer service?</vt:lpstr>
      <vt:lpstr>THE RULES OF GOOD CUSTOMER SERVICE!  </vt:lpstr>
      <vt:lpstr>all of auxiliary units will  at all times  utilize The service standards: </vt:lpstr>
      <vt:lpstr>standards in detail…….</vt:lpstr>
      <vt:lpstr>He looks friendly and eager to assist!!</vt:lpstr>
      <vt:lpstr>Organization is also VERY important WHEN DELIVERING GREAT CUSTOMER SERVICE!!!</vt:lpstr>
      <vt:lpstr>A smile when talking over the phone is heard!</vt:lpstr>
      <vt:lpstr>ODU’s Telephone protocol</vt:lpstr>
      <vt:lpstr>Telephone protocol Cont.</vt:lpstr>
      <vt:lpstr>EXAMPLES OF POOR CUSTOMER SERVICE</vt:lpstr>
      <vt:lpstr>HEY!! WHERE’S EVERYONE??????</vt:lpstr>
      <vt:lpstr>RESOLVING COMPLAINTS I  </vt:lpstr>
      <vt:lpstr>A BIG NO NO!!!</vt:lpstr>
      <vt:lpstr>RESOLVING COMPLAINTS II</vt:lpstr>
      <vt:lpstr>DEALING With IRATE CUSTOMERS</vt:lpstr>
      <vt:lpstr>PowerPoint Presentation</vt:lpstr>
    </vt:vector>
  </TitlesOfParts>
  <Company>Old Dominion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DONE RIGHT!</dc:title>
  <dc:creator>Walker, Melvine</dc:creator>
  <cp:lastModifiedBy>tjones</cp:lastModifiedBy>
  <cp:revision>154</cp:revision>
  <dcterms:created xsi:type="dcterms:W3CDTF">2009-12-02T17:55:45Z</dcterms:created>
  <dcterms:modified xsi:type="dcterms:W3CDTF">2014-04-14T14:02:33Z</dcterms:modified>
</cp:coreProperties>
</file>